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0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EC168-FF56-4BD4-929A-4DFF84B4E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EB4D84-A2EE-4171-B646-3D470CA81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19957-FB43-4C26-82F7-0B5E914F8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8047-02E6-45C4-9009-296E9C450336}" type="datetimeFigureOut">
              <a:rPr lang="en-ID" smtClean="0"/>
              <a:t>16/02/2021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AD553-30A3-42AE-956C-D951FE268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9A290-9A4F-4B4A-B0BA-D69B3E29D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52-8A5A-4639-8014-A409D5ECD06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09440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D278D-2A21-4E9A-A564-E0BBD473C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013CDD-9C19-46EB-B77C-40053C23A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D60D1-AB08-468F-A067-B6BF0F67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8047-02E6-45C4-9009-296E9C450336}" type="datetimeFigureOut">
              <a:rPr lang="en-ID" smtClean="0"/>
              <a:t>16/02/2021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BF4B6-51FE-4FF7-8DA0-C1A5E0CED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8A0F8-5325-4A6C-A0E6-ABA70FCE6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52-8A5A-4639-8014-A409D5ECD06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1789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0182A1-27C8-43F1-A0C9-9C8BA87B14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3C791B-CEAE-42A6-A95C-DA03F2D62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297B4-F998-48F0-904F-AD4F00DCF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8047-02E6-45C4-9009-296E9C450336}" type="datetimeFigureOut">
              <a:rPr lang="en-ID" smtClean="0"/>
              <a:t>16/02/2021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B094C-6458-42B2-A773-EF8CCB9B2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52683-8CB4-48DC-A9CD-D777FC898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52-8A5A-4639-8014-A409D5ECD06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80859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46ED3-BFB8-49C8-BEF6-8B47DBCBD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36B2D-3B8F-46C3-97B5-B14A01861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1173A-A3B0-44A0-99B9-4CAA609F6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8047-02E6-45C4-9009-296E9C450336}" type="datetimeFigureOut">
              <a:rPr lang="en-ID" smtClean="0"/>
              <a:t>16/02/2021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295CA-1270-48ED-89A3-0BCD85230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D6417-853C-4B6E-8991-20FC1D357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52-8A5A-4639-8014-A409D5ECD06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1964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9A8B6-8EDD-434E-961E-2AD667D47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DC08F-F00A-4340-AEDC-BBE6811B8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B108F-AF17-4327-8E3F-A11986A6A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8047-02E6-45C4-9009-296E9C450336}" type="datetimeFigureOut">
              <a:rPr lang="en-ID" smtClean="0"/>
              <a:t>16/02/2021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2DA58-8679-47B4-BC2B-6AA12A35D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1ACBE-AE90-4A91-8C93-6C06E1146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52-8A5A-4639-8014-A409D5ECD06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239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85C23-C4D9-475D-B21B-CF9A1D618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2A27A-B1F3-4925-85D7-7341A33167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86CD5E-04EC-422A-B072-C1CE991D4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C65595-3BC1-4D34-9D17-B24A145B4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8047-02E6-45C4-9009-296E9C450336}" type="datetimeFigureOut">
              <a:rPr lang="en-ID" smtClean="0"/>
              <a:t>16/02/2021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195C3-C6C8-4311-A7B0-B81D6B047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96C9B-C53F-45D8-898E-57C88CC86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52-8A5A-4639-8014-A409D5ECD06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22239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E8C9F-51BE-43AD-884C-42E8740A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8A5438-0DCB-4C59-9694-DC9C9327E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45257D-A1DA-47E6-996A-00C52FC6E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F7DDFE-2E3F-4486-B6C0-0C81A3C2F8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AAC49-0581-4EDE-98E8-9D92A1D657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BAF602-07E2-43C7-9ED1-5155E271E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8047-02E6-45C4-9009-296E9C450336}" type="datetimeFigureOut">
              <a:rPr lang="en-ID" smtClean="0"/>
              <a:t>16/02/2021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FAD44A-4CA7-4F4F-85B4-9AF85CFC4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130DA2-8E5F-4F80-B709-343C74918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52-8A5A-4639-8014-A409D5ECD06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1193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5B8B4-CBBC-436D-8463-12F14BBDB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7F6045-AE45-4534-84B4-EEDAE0B1C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8047-02E6-45C4-9009-296E9C450336}" type="datetimeFigureOut">
              <a:rPr lang="en-ID" smtClean="0"/>
              <a:t>16/02/2021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6E8A56-A1DE-4CF1-9C1C-226373613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00B3D-AB04-407C-8995-22B137C14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52-8A5A-4639-8014-A409D5ECD06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972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A8CFE0-24AD-4EB0-B2CC-A6B02AFB3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8047-02E6-45C4-9009-296E9C450336}" type="datetimeFigureOut">
              <a:rPr lang="en-ID" smtClean="0"/>
              <a:t>16/02/2021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27354-CF9C-4CE8-B1F1-469CD582A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48B634-57B0-489E-A0A7-918CD4033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52-8A5A-4639-8014-A409D5ECD06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2417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D355E-B5E5-4658-8412-2DD912FCB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C6AFB-9675-4AE3-88A9-24CE7D918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59C88-DFEE-4BBA-A993-547205BBF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AF92A1-46D3-4912-B81E-F73C1DD75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8047-02E6-45C4-9009-296E9C450336}" type="datetimeFigureOut">
              <a:rPr lang="en-ID" smtClean="0"/>
              <a:t>16/02/2021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65F88-B585-41D4-96E1-497B86FA7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1235C-AEEA-409A-9175-DA9010815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52-8A5A-4639-8014-A409D5ECD06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7914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45635-0CBB-4B07-9DC7-EEA221AE5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06ECF4-19EE-4982-94FF-EAEA778C58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4FDC47-CFC3-4B47-9172-A764AE38C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58123-7D8B-497D-8957-980A3E3AD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08047-02E6-45C4-9009-296E9C450336}" type="datetimeFigureOut">
              <a:rPr lang="en-ID" smtClean="0"/>
              <a:t>16/02/2021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3E9A74-D192-46D6-9623-04E2ACF96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CC5F0-9D7D-4D89-8A95-BE462B2A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0352-8A5A-4639-8014-A409D5ECD06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1580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8A2EB2-D789-4D05-88DE-4F568BFB0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98A00A-619E-4D25-911C-910E78EDA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0D977-1FB0-403A-9DFF-330F0F5F01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08047-02E6-45C4-9009-296E9C450336}" type="datetimeFigureOut">
              <a:rPr lang="en-ID" smtClean="0"/>
              <a:t>16/02/2021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5FEF3-A5C4-4818-A879-77EDA895B4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D5F7C-E2A4-481D-A8E5-D04D594BC6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60352-8A5A-4639-8014-A409D5ECD06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5964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9" Type="http://schemas.openxmlformats.org/officeDocument/2006/relationships/image" Target="../media/image5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4.bin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png"/><Relationship Id="rId5" Type="http://schemas.openxmlformats.org/officeDocument/2006/relationships/image" Target="../media/image39.emf"/><Relationship Id="rId10" Type="http://schemas.openxmlformats.org/officeDocument/2006/relationships/image" Target="../media/image50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39.emf"/><Relationship Id="rId7" Type="http://schemas.openxmlformats.org/officeDocument/2006/relationships/oleObject" Target="../embeddings/oleObject27.bin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4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39.emf"/><Relationship Id="rId7" Type="http://schemas.openxmlformats.org/officeDocument/2006/relationships/oleObject" Target="../embeddings/oleObject29.bin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4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9.emf"/><Relationship Id="rId7" Type="http://schemas.openxmlformats.org/officeDocument/2006/relationships/oleObject" Target="../embeddings/oleObject5.bin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27.wmf"/><Relationship Id="rId3" Type="http://schemas.openxmlformats.org/officeDocument/2006/relationships/image" Target="../media/image19.emf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10.bin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5" Type="http://schemas.openxmlformats.org/officeDocument/2006/relationships/image" Target="../media/image28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9.wmf"/><Relationship Id="rId7" Type="http://schemas.openxmlformats.org/officeDocument/2006/relationships/oleObject" Target="../embeddings/oleObject13.bin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emf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emf"/><Relationship Id="rId5" Type="http://schemas.openxmlformats.org/officeDocument/2006/relationships/image" Target="../media/image35.png"/><Relationship Id="rId4" Type="http://schemas.openxmlformats.org/officeDocument/2006/relationships/image" Target="../media/image3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42.wm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emf"/><Relationship Id="rId11" Type="http://schemas.openxmlformats.org/officeDocument/2006/relationships/oleObject" Target="../embeddings/oleObject18.bin"/><Relationship Id="rId5" Type="http://schemas.openxmlformats.org/officeDocument/2006/relationships/image" Target="../media/image38.png"/><Relationship Id="rId10" Type="http://schemas.openxmlformats.org/officeDocument/2006/relationships/image" Target="../media/image41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9.bin"/><Relationship Id="rId7" Type="http://schemas.openxmlformats.org/officeDocument/2006/relationships/image" Target="../media/image44.wmf"/><Relationship Id="rId12" Type="http://schemas.openxmlformats.org/officeDocument/2006/relationships/image" Target="../media/image47.wm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2.bin"/><Relationship Id="rId5" Type="http://schemas.openxmlformats.org/officeDocument/2006/relationships/image" Target="../media/image39.emf"/><Relationship Id="rId10" Type="http://schemas.openxmlformats.org/officeDocument/2006/relationships/image" Target="../media/image46.png"/><Relationship Id="rId4" Type="http://schemas.openxmlformats.org/officeDocument/2006/relationships/image" Target="../media/image43.wmf"/><Relationship Id="rId9" Type="http://schemas.openxmlformats.org/officeDocument/2006/relationships/image" Target="../media/image4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60F892F-53AE-4350-9A5D-5D3286C92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7282" y="2919543"/>
            <a:ext cx="9144000" cy="873343"/>
          </a:xfrm>
        </p:spPr>
        <p:txBody>
          <a:bodyPr>
            <a:noAutofit/>
          </a:bodyPr>
          <a:lstStyle/>
          <a:p>
            <a:pPr algn="l"/>
            <a:r>
              <a:rPr lang="en-US" b="1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Góc</a:t>
            </a:r>
            <a:r>
              <a:rPr lang="en-US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b="1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US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:</a:t>
            </a:r>
            <a:r>
              <a:rPr lang="en-US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đỉnh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ù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tròn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altLang="en-US" dirty="0"/>
              <a:t>                  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chắn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l"/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b="1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86C70B9-C538-407C-91DB-97BA05D7B80B}"/>
              </a:ext>
            </a:extLst>
          </p:cNvPr>
          <p:cNvGrpSpPr/>
          <p:nvPr/>
        </p:nvGrpSpPr>
        <p:grpSpPr>
          <a:xfrm>
            <a:off x="1420427" y="288922"/>
            <a:ext cx="8765221" cy="1837317"/>
            <a:chOff x="-1216757" y="-3"/>
            <a:chExt cx="8765428" cy="1837317"/>
          </a:xfrm>
        </p:grpSpPr>
        <p:sp>
          <p:nvSpPr>
            <p:cNvPr id="5" name="Rectangle: Diagonal Corners Snipped 4">
              <a:extLst>
                <a:ext uri="{FF2B5EF4-FFF2-40B4-BE49-F238E27FC236}">
                  <a16:creationId xmlns:a16="http://schemas.microsoft.com/office/drawing/2014/main" id="{70AC9848-E7FD-4039-9747-8BB1450E3E01}"/>
                </a:ext>
              </a:extLst>
            </p:cNvPr>
            <p:cNvSpPr/>
            <p:nvPr/>
          </p:nvSpPr>
          <p:spPr>
            <a:xfrm>
              <a:off x="683110" y="251055"/>
              <a:ext cx="6865561" cy="1415589"/>
            </a:xfrm>
            <a:prstGeom prst="snip2DiagRect">
              <a:avLst/>
            </a:prstGeom>
            <a:solidFill>
              <a:srgbClr val="7030A0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2500" b="1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CHƯƠNG TRÌNH DẠY HỌC TRỰC TUYẾN 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2500" b="1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HÌNH HỌC CHƯƠNG 3 – LỚP 9</a:t>
              </a:r>
              <a:endParaRPr lang="en-ID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A4D14F7-FDDA-4D4E-9816-CBBA5E2181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216757" y="-3"/>
              <a:ext cx="1837317" cy="1837317"/>
            </a:xfrm>
            <a:prstGeom prst="rect">
              <a:avLst/>
            </a:prstGeom>
          </p:spPr>
        </p:pic>
      </p:grp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1973610-8BB1-4D0D-87F3-3D94952518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327670"/>
              </p:ext>
            </p:extLst>
          </p:nvPr>
        </p:nvGraphicFramePr>
        <p:xfrm>
          <a:off x="8282684" y="3281379"/>
          <a:ext cx="70286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30057" imgH="215806" progId="Equation.DSMT4">
                  <p:embed/>
                </p:oleObj>
              </mc:Choice>
              <mc:Fallback>
                <p:oleObj name="Equation" r:id="rId3" imgW="330057" imgH="215806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2684" y="3281379"/>
                        <a:ext cx="70286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9973F2F-5891-4A40-8236-0D75528B85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696516"/>
              </p:ext>
            </p:extLst>
          </p:nvPr>
        </p:nvGraphicFramePr>
        <p:xfrm>
          <a:off x="2733308" y="4210962"/>
          <a:ext cx="1801844" cy="53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02960" imgH="291960" progId="Equation.DSMT4">
                  <p:embed/>
                </p:oleObj>
              </mc:Choice>
              <mc:Fallback>
                <p:oleObj name="Equation" r:id="rId5" imgW="1002960" imgH="2919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3308" y="4210962"/>
                        <a:ext cx="1801844" cy="5311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2" name="Picture 1">
            <a:extLst>
              <a:ext uri="{FF2B5EF4-FFF2-40B4-BE49-F238E27FC236}">
                <a16:creationId xmlns:a16="http://schemas.microsoft.com/office/drawing/2014/main" id="{1CFBC1C1-B77C-4392-8B6D-7DDE79195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472" y="2919543"/>
            <a:ext cx="2077082" cy="2103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B28A9E3E-802E-4171-A50B-4161E00880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2312680"/>
              </p:ext>
            </p:extLst>
          </p:nvPr>
        </p:nvGraphicFramePr>
        <p:xfrm>
          <a:off x="4565391" y="3292092"/>
          <a:ext cx="702860" cy="455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68300" imgH="228600" progId="Equation.DSMT4">
                  <p:embed/>
                </p:oleObj>
              </mc:Choice>
              <mc:Fallback>
                <p:oleObj name="Equation" r:id="rId8" imgW="368300" imgH="2286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0DBC2D8-1568-4D65-8EDC-06717A6637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5391" y="3292092"/>
                        <a:ext cx="702860" cy="4553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1AAED42-B6AB-4785-851D-EB5D76CE8F93}"/>
              </a:ext>
            </a:extLst>
          </p:cNvPr>
          <p:cNvSpPr txBox="1"/>
          <p:nvPr/>
        </p:nvSpPr>
        <p:spPr>
          <a:xfrm>
            <a:off x="1109226" y="2219604"/>
            <a:ext cx="60945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u="sng" dirty="0"/>
              <a:t>I. NHẮC LẠI KIẾN THỨC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57A781-1BE9-408F-ADEA-E19B116C39DE}"/>
              </a:ext>
            </a:extLst>
          </p:cNvPr>
          <p:cNvSpPr txBox="1"/>
          <p:nvPr/>
        </p:nvSpPr>
        <p:spPr>
          <a:xfrm>
            <a:off x="1420427" y="4266079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3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60F892F-53AE-4350-9A5D-5D3286C92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638" y="102750"/>
            <a:ext cx="9144000" cy="447666"/>
          </a:xfrm>
        </p:spPr>
        <p:txBody>
          <a:bodyPr>
            <a:noAutofit/>
          </a:bodyPr>
          <a:lstStyle/>
          <a:p>
            <a:pPr algn="l"/>
            <a:r>
              <a:rPr lang="en-US" b="1" u="sng" dirty="0">
                <a:solidFill>
                  <a:srgbClr val="FF0000"/>
                </a:solidFill>
              </a:rPr>
              <a:t>III. BÀI TẬP LUYỆN TẬP:</a:t>
            </a:r>
          </a:p>
          <a:p>
            <a:pPr algn="l"/>
            <a:endParaRPr lang="en-US" b="1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B797517-A519-4434-9476-C688B6591B00}"/>
              </a:ext>
            </a:extLst>
          </p:cNvPr>
          <p:cNvCxnSpPr/>
          <p:nvPr/>
        </p:nvCxnSpPr>
        <p:spPr>
          <a:xfrm>
            <a:off x="4999657" y="2557120"/>
            <a:ext cx="0" cy="4225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17C66559-EC17-4EC8-B8C8-288217D07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38" y="482058"/>
            <a:ext cx="10006937" cy="2441421"/>
          </a:xfrm>
          <a:prstGeom prst="rect">
            <a:avLst/>
          </a:prstGeom>
        </p:spPr>
      </p:pic>
      <p:sp>
        <p:nvSpPr>
          <p:cNvPr id="24" name="Subtitle 2">
            <a:extLst>
              <a:ext uri="{FF2B5EF4-FFF2-40B4-BE49-F238E27FC236}">
                <a16:creationId xmlns:a16="http://schemas.microsoft.com/office/drawing/2014/main" id="{CFFD918D-0F77-448F-8A2C-2AD8BA3983CE}"/>
              </a:ext>
            </a:extLst>
          </p:cNvPr>
          <p:cNvSpPr txBox="1">
            <a:spLocks/>
          </p:cNvSpPr>
          <p:nvPr/>
        </p:nvSpPr>
        <p:spPr>
          <a:xfrm>
            <a:off x="8167182" y="2847953"/>
            <a:ext cx="1194102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err="1">
                <a:solidFill>
                  <a:srgbClr val="0070C0"/>
                </a:solidFill>
              </a:rPr>
              <a:t>Bài</a:t>
            </a:r>
            <a:r>
              <a:rPr lang="en-US" b="1" u="sng" dirty="0">
                <a:solidFill>
                  <a:srgbClr val="0070C0"/>
                </a:solidFill>
              </a:rPr>
              <a:t> </a:t>
            </a:r>
            <a:r>
              <a:rPr lang="en-US" b="1" u="sng" dirty="0" err="1">
                <a:solidFill>
                  <a:srgbClr val="0070C0"/>
                </a:solidFill>
              </a:rPr>
              <a:t>Giải</a:t>
            </a:r>
            <a:endParaRPr lang="en-US" b="1" u="sng" dirty="0">
              <a:solidFill>
                <a:srgbClr val="0070C0"/>
              </a:solidFill>
            </a:endParaRPr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3DA321F4-55F8-4ED0-B454-91032E82E4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916814"/>
              </p:ext>
            </p:extLst>
          </p:nvPr>
        </p:nvGraphicFramePr>
        <p:xfrm>
          <a:off x="5739575" y="3802444"/>
          <a:ext cx="1455737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49160" imgH="228600" progId="Equation.DSMT4">
                  <p:embed/>
                </p:oleObj>
              </mc:Choice>
              <mc:Fallback>
                <p:oleObj name="Equation" r:id="rId3" imgW="749160" imgH="22860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3DA321F4-55F8-4ED0-B454-91032E82E4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39575" y="3802444"/>
                        <a:ext cx="1455737" cy="442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E63DAEE7-3856-4EC4-8130-8C36985610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6336" y="3170334"/>
            <a:ext cx="3916680" cy="35570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084BF2-7FD0-48F0-93AF-47C6CA1B90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04811" y="3292073"/>
            <a:ext cx="6762750" cy="466725"/>
          </a:xfrm>
          <a:prstGeom prst="rect">
            <a:avLst/>
          </a:prstGeom>
        </p:spPr>
      </p:pic>
      <p:sp>
        <p:nvSpPr>
          <p:cNvPr id="28" name="Subtitle 2">
            <a:extLst>
              <a:ext uri="{FF2B5EF4-FFF2-40B4-BE49-F238E27FC236}">
                <a16:creationId xmlns:a16="http://schemas.microsoft.com/office/drawing/2014/main" id="{C235B7D0-26B8-4467-9A93-14877DD0F655}"/>
              </a:ext>
            </a:extLst>
          </p:cNvPr>
          <p:cNvSpPr txBox="1">
            <a:spLocks/>
          </p:cNvSpPr>
          <p:nvPr/>
        </p:nvSpPr>
        <p:spPr>
          <a:xfrm>
            <a:off x="5149622" y="3879015"/>
            <a:ext cx="659745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*</a:t>
            </a:r>
            <a:r>
              <a:rPr lang="en-US" dirty="0" err="1"/>
              <a:t>Vì</a:t>
            </a:r>
            <a:endParaRPr lang="en-ID" dirty="0"/>
          </a:p>
        </p:txBody>
      </p: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1423B813-E167-4315-824C-38A011D557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1843164"/>
              </p:ext>
            </p:extLst>
          </p:nvPr>
        </p:nvGraphicFramePr>
        <p:xfrm>
          <a:off x="7785265" y="3897682"/>
          <a:ext cx="912813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69800" imgH="177480" progId="Equation.DSMT4">
                  <p:embed/>
                </p:oleObj>
              </mc:Choice>
              <mc:Fallback>
                <p:oleObj name="Equation" r:id="rId7" imgW="469800" imgH="17748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3DA321F4-55F8-4ED0-B454-91032E82E4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785265" y="3897682"/>
                        <a:ext cx="912813" cy="344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Subtitle 2">
            <a:extLst>
              <a:ext uri="{FF2B5EF4-FFF2-40B4-BE49-F238E27FC236}">
                <a16:creationId xmlns:a16="http://schemas.microsoft.com/office/drawing/2014/main" id="{40367FC4-8193-4441-A655-6DAAE3B79815}"/>
              </a:ext>
            </a:extLst>
          </p:cNvPr>
          <p:cNvSpPr txBox="1">
            <a:spLocks/>
          </p:cNvSpPr>
          <p:nvPr/>
        </p:nvSpPr>
        <p:spPr>
          <a:xfrm>
            <a:off x="7122373" y="3859522"/>
            <a:ext cx="812856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err="1"/>
              <a:t>nên</a:t>
            </a:r>
            <a:endParaRPr lang="en-ID" dirty="0"/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AEBF0BB9-05AD-42C1-9BE3-DA8F117B7F9E}"/>
              </a:ext>
            </a:extLst>
          </p:cNvPr>
          <p:cNvSpPr txBox="1">
            <a:spLocks/>
          </p:cNvSpPr>
          <p:nvPr/>
        </p:nvSpPr>
        <p:spPr>
          <a:xfrm>
            <a:off x="8632154" y="3868199"/>
            <a:ext cx="2562762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err="1"/>
              <a:t>vuông</a:t>
            </a:r>
            <a:r>
              <a:rPr lang="en-US" dirty="0"/>
              <a:t> </a:t>
            </a:r>
            <a:r>
              <a:rPr lang="en-US" dirty="0" err="1"/>
              <a:t>cân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H</a:t>
            </a:r>
            <a:endParaRPr lang="en-ID" dirty="0"/>
          </a:p>
        </p:txBody>
      </p:sp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A6E4AAC0-8A18-4CB8-AC4B-97FA9AE885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082165"/>
              </p:ext>
            </p:extLst>
          </p:nvPr>
        </p:nvGraphicFramePr>
        <p:xfrm>
          <a:off x="5738772" y="4446072"/>
          <a:ext cx="2492375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82680" imgH="431640" progId="Equation.DSMT4">
                  <p:embed/>
                </p:oleObj>
              </mc:Choice>
              <mc:Fallback>
                <p:oleObj name="Equation" r:id="rId9" imgW="1282680" imgH="43164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3DA321F4-55F8-4ED0-B454-91032E82E4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38772" y="4446072"/>
                        <a:ext cx="2492375" cy="836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627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8" grpId="0"/>
      <p:bldP spid="30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60F892F-53AE-4350-9A5D-5D3286C92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638" y="102750"/>
            <a:ext cx="9144000" cy="447666"/>
          </a:xfrm>
        </p:spPr>
        <p:txBody>
          <a:bodyPr>
            <a:noAutofit/>
          </a:bodyPr>
          <a:lstStyle/>
          <a:p>
            <a:pPr algn="l"/>
            <a:r>
              <a:rPr lang="en-US" b="1" u="sng" dirty="0">
                <a:solidFill>
                  <a:srgbClr val="FF0000"/>
                </a:solidFill>
              </a:rPr>
              <a:t>III. BÀI TẬP LUYỆN TẬP:</a:t>
            </a:r>
          </a:p>
          <a:p>
            <a:pPr algn="l"/>
            <a:endParaRPr lang="en-US" b="1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B797517-A519-4434-9476-C688B6591B00}"/>
              </a:ext>
            </a:extLst>
          </p:cNvPr>
          <p:cNvCxnSpPr/>
          <p:nvPr/>
        </p:nvCxnSpPr>
        <p:spPr>
          <a:xfrm>
            <a:off x="4999657" y="2557120"/>
            <a:ext cx="0" cy="4225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ubtitle 2">
            <a:extLst>
              <a:ext uri="{FF2B5EF4-FFF2-40B4-BE49-F238E27FC236}">
                <a16:creationId xmlns:a16="http://schemas.microsoft.com/office/drawing/2014/main" id="{D5970098-DD98-44DB-A194-46D50B2F8F64}"/>
              </a:ext>
            </a:extLst>
          </p:cNvPr>
          <p:cNvSpPr txBox="1">
            <a:spLocks/>
          </p:cNvSpPr>
          <p:nvPr/>
        </p:nvSpPr>
        <p:spPr>
          <a:xfrm>
            <a:off x="5609999" y="4900804"/>
            <a:ext cx="5675665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err="1"/>
              <a:t>Nên</a:t>
            </a:r>
            <a:endParaRPr lang="en-ID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C66559-EC17-4EC8-B8C8-288217D07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46" y="519247"/>
            <a:ext cx="10006937" cy="2441421"/>
          </a:xfrm>
          <a:prstGeom prst="rect">
            <a:avLst/>
          </a:prstGeom>
        </p:spPr>
      </p:pic>
      <p:sp>
        <p:nvSpPr>
          <p:cNvPr id="24" name="Subtitle 2">
            <a:extLst>
              <a:ext uri="{FF2B5EF4-FFF2-40B4-BE49-F238E27FC236}">
                <a16:creationId xmlns:a16="http://schemas.microsoft.com/office/drawing/2014/main" id="{CFFD918D-0F77-448F-8A2C-2AD8BA3983CE}"/>
              </a:ext>
            </a:extLst>
          </p:cNvPr>
          <p:cNvSpPr txBox="1">
            <a:spLocks/>
          </p:cNvSpPr>
          <p:nvPr/>
        </p:nvSpPr>
        <p:spPr>
          <a:xfrm>
            <a:off x="8167182" y="2847953"/>
            <a:ext cx="1194102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err="1">
                <a:solidFill>
                  <a:srgbClr val="0070C0"/>
                </a:solidFill>
              </a:rPr>
              <a:t>Bài</a:t>
            </a:r>
            <a:r>
              <a:rPr lang="en-US" b="1" u="sng" dirty="0">
                <a:solidFill>
                  <a:srgbClr val="0070C0"/>
                </a:solidFill>
              </a:rPr>
              <a:t> </a:t>
            </a:r>
            <a:r>
              <a:rPr lang="en-US" b="1" u="sng" dirty="0" err="1">
                <a:solidFill>
                  <a:srgbClr val="0070C0"/>
                </a:solidFill>
              </a:rPr>
              <a:t>Giải</a:t>
            </a:r>
            <a:endParaRPr lang="en-US" b="1" u="sng" dirty="0">
              <a:solidFill>
                <a:srgbClr val="0070C0"/>
              </a:solidFill>
            </a:endParaRPr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FB21A3A9-8292-49C5-BE86-5C09B25EEFC1}"/>
              </a:ext>
            </a:extLst>
          </p:cNvPr>
          <p:cNvSpPr txBox="1">
            <a:spLocks/>
          </p:cNvSpPr>
          <p:nvPr/>
        </p:nvSpPr>
        <p:spPr>
          <a:xfrm>
            <a:off x="5369672" y="4005894"/>
            <a:ext cx="6697889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* Ta </a:t>
            </a:r>
            <a:r>
              <a:rPr lang="en-US" dirty="0" err="1"/>
              <a:t>có</a:t>
            </a:r>
            <a:endParaRPr lang="en-ID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63DAEE7-3856-4EC4-8130-8C36985610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336" y="3170334"/>
            <a:ext cx="3916680" cy="35570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084BF2-7FD0-48F0-93AF-47C6CA1B90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4811" y="3292073"/>
            <a:ext cx="6762750" cy="466725"/>
          </a:xfrm>
          <a:prstGeom prst="rect">
            <a:avLst/>
          </a:prstGeom>
        </p:spPr>
      </p:pic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E658AAEF-1F6B-47D0-945B-73A872A5E3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8119722"/>
              </p:ext>
            </p:extLst>
          </p:nvPr>
        </p:nvGraphicFramePr>
        <p:xfrm>
          <a:off x="6366236" y="3774114"/>
          <a:ext cx="50800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616120" imgH="469800" progId="Equation.DSMT4">
                  <p:embed/>
                </p:oleObj>
              </mc:Choice>
              <mc:Fallback>
                <p:oleObj name="Equation" r:id="rId5" imgW="2616120" imgH="46980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E658AAEF-1F6B-47D0-945B-73A872A5E3F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66236" y="3774114"/>
                        <a:ext cx="5080000" cy="911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FA8BB031-9487-4E93-8405-C8E20E8850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19861"/>
              </p:ext>
            </p:extLst>
          </p:nvPr>
        </p:nvGraphicFramePr>
        <p:xfrm>
          <a:off x="6306508" y="4384810"/>
          <a:ext cx="3751263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930320" imgH="1002960" progId="Equation.DSMT4">
                  <p:embed/>
                </p:oleObj>
              </mc:Choice>
              <mc:Fallback>
                <p:oleObj name="Equation" r:id="rId7" imgW="1930320" imgH="100296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FA8BB031-9487-4E93-8405-C8E20E8850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06508" y="4384810"/>
                        <a:ext cx="3751263" cy="194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982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60F892F-53AE-4350-9A5D-5D3286C92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638" y="102750"/>
            <a:ext cx="9144000" cy="447666"/>
          </a:xfrm>
        </p:spPr>
        <p:txBody>
          <a:bodyPr>
            <a:noAutofit/>
          </a:bodyPr>
          <a:lstStyle/>
          <a:p>
            <a:pPr algn="l"/>
            <a:r>
              <a:rPr lang="en-US" b="1" u="sng" dirty="0">
                <a:solidFill>
                  <a:srgbClr val="FF0000"/>
                </a:solidFill>
              </a:rPr>
              <a:t>III. BÀI TẬP LUYỆN TẬP:</a:t>
            </a:r>
          </a:p>
          <a:p>
            <a:pPr algn="l"/>
            <a:endParaRPr lang="en-US" b="1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B797517-A519-4434-9476-C688B6591B00}"/>
              </a:ext>
            </a:extLst>
          </p:cNvPr>
          <p:cNvCxnSpPr/>
          <p:nvPr/>
        </p:nvCxnSpPr>
        <p:spPr>
          <a:xfrm>
            <a:off x="4999657" y="2557120"/>
            <a:ext cx="0" cy="4225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17C66559-EC17-4EC8-B8C8-288217D07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283" y="506853"/>
            <a:ext cx="10006937" cy="2441421"/>
          </a:xfrm>
          <a:prstGeom prst="rect">
            <a:avLst/>
          </a:prstGeom>
        </p:spPr>
      </p:pic>
      <p:sp>
        <p:nvSpPr>
          <p:cNvPr id="24" name="Subtitle 2">
            <a:extLst>
              <a:ext uri="{FF2B5EF4-FFF2-40B4-BE49-F238E27FC236}">
                <a16:creationId xmlns:a16="http://schemas.microsoft.com/office/drawing/2014/main" id="{CFFD918D-0F77-448F-8A2C-2AD8BA3983CE}"/>
              </a:ext>
            </a:extLst>
          </p:cNvPr>
          <p:cNvSpPr txBox="1">
            <a:spLocks/>
          </p:cNvSpPr>
          <p:nvPr/>
        </p:nvSpPr>
        <p:spPr>
          <a:xfrm>
            <a:off x="8167182" y="2847953"/>
            <a:ext cx="1194102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err="1">
                <a:solidFill>
                  <a:srgbClr val="0070C0"/>
                </a:solidFill>
              </a:rPr>
              <a:t>Bài</a:t>
            </a:r>
            <a:r>
              <a:rPr lang="en-US" b="1" u="sng" dirty="0">
                <a:solidFill>
                  <a:srgbClr val="0070C0"/>
                </a:solidFill>
              </a:rPr>
              <a:t> </a:t>
            </a:r>
            <a:r>
              <a:rPr lang="en-US" b="1" u="sng" dirty="0" err="1">
                <a:solidFill>
                  <a:srgbClr val="0070C0"/>
                </a:solidFill>
              </a:rPr>
              <a:t>Giải</a:t>
            </a:r>
            <a:endParaRPr lang="en-US" b="1" u="sng" dirty="0">
              <a:solidFill>
                <a:srgbClr val="0070C0"/>
              </a:solidFill>
            </a:endParaRPr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FB21A3A9-8292-49C5-BE86-5C09B25EEFC1}"/>
              </a:ext>
            </a:extLst>
          </p:cNvPr>
          <p:cNvSpPr txBox="1">
            <a:spLocks/>
          </p:cNvSpPr>
          <p:nvPr/>
        </p:nvSpPr>
        <p:spPr>
          <a:xfrm>
            <a:off x="5369672" y="4005894"/>
            <a:ext cx="6697889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* Ta </a:t>
            </a:r>
            <a:r>
              <a:rPr lang="en-US" dirty="0" err="1"/>
              <a:t>có</a:t>
            </a:r>
            <a:endParaRPr lang="en-ID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63DAEE7-3856-4EC4-8130-8C36985610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336" y="3170334"/>
            <a:ext cx="3916680" cy="35570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084BF2-7FD0-48F0-93AF-47C6CA1B90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4811" y="3292073"/>
            <a:ext cx="6762750" cy="466725"/>
          </a:xfrm>
          <a:prstGeom prst="rect">
            <a:avLst/>
          </a:prstGeom>
        </p:spPr>
      </p:pic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E658AAEF-1F6B-47D0-945B-73A872A5E3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0704045"/>
              </p:ext>
            </p:extLst>
          </p:nvPr>
        </p:nvGraphicFramePr>
        <p:xfrm>
          <a:off x="6737921" y="4005894"/>
          <a:ext cx="30575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74640" imgH="203040" progId="Equation.DSMT4">
                  <p:embed/>
                </p:oleObj>
              </mc:Choice>
              <mc:Fallback>
                <p:oleObj name="Equation" r:id="rId5" imgW="1574640" imgH="20304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E658AAEF-1F6B-47D0-945B-73A872A5E3F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37921" y="4005894"/>
                        <a:ext cx="3057525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A73B653D-5886-4EC4-9CE1-0C0CDCCFD0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810428"/>
              </p:ext>
            </p:extLst>
          </p:nvPr>
        </p:nvGraphicFramePr>
        <p:xfrm>
          <a:off x="5964103" y="4399594"/>
          <a:ext cx="5078413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616120" imgH="660240" progId="Equation.DSMT4">
                  <p:embed/>
                </p:oleObj>
              </mc:Choice>
              <mc:Fallback>
                <p:oleObj name="Equation" r:id="rId7" imgW="2616120" imgH="66024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E658AAEF-1F6B-47D0-945B-73A872A5E3F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64103" y="4399594"/>
                        <a:ext cx="5078413" cy="1279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262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60F892F-53AE-4350-9A5D-5D3286C92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718" y="26633"/>
            <a:ext cx="9144000" cy="447666"/>
          </a:xfrm>
        </p:spPr>
        <p:txBody>
          <a:bodyPr>
            <a:noAutofit/>
          </a:bodyPr>
          <a:lstStyle/>
          <a:p>
            <a:pPr algn="l"/>
            <a:r>
              <a:rPr lang="en-US" b="1" u="sng" dirty="0">
                <a:solidFill>
                  <a:srgbClr val="FF0000"/>
                </a:solidFill>
              </a:rPr>
              <a:t>III. BÀI TẬP TỰ LUYỆN:</a:t>
            </a:r>
          </a:p>
          <a:p>
            <a:pPr algn="l"/>
            <a:endParaRPr lang="en-US" b="1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8D750B-0118-4CB5-A586-D149C3535B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201" y="381740"/>
            <a:ext cx="9654641" cy="665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25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60F892F-53AE-4350-9A5D-5D3286C92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0420" y="1887162"/>
            <a:ext cx="9144000" cy="470693"/>
          </a:xfrm>
        </p:spPr>
        <p:txBody>
          <a:bodyPr>
            <a:noAutofit/>
          </a:bodyPr>
          <a:lstStyle/>
          <a:p>
            <a:pPr algn="l"/>
            <a:r>
              <a:rPr lang="en-US" b="1" u="sng" dirty="0"/>
              <a:t>II. LIÊN HỆ GIỮA CUNG VÀ DÂY</a:t>
            </a:r>
          </a:p>
          <a:p>
            <a:pPr algn="l"/>
            <a:endParaRPr lang="en-US" b="1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86C70B9-C538-407C-91DB-97BA05D7B80B}"/>
              </a:ext>
            </a:extLst>
          </p:cNvPr>
          <p:cNvGrpSpPr/>
          <p:nvPr/>
        </p:nvGrpSpPr>
        <p:grpSpPr>
          <a:xfrm>
            <a:off x="719091" y="122098"/>
            <a:ext cx="10422385" cy="1539878"/>
            <a:chOff x="-1216757" y="-2"/>
            <a:chExt cx="10422631" cy="1539878"/>
          </a:xfrm>
        </p:grpSpPr>
        <p:sp>
          <p:nvSpPr>
            <p:cNvPr id="5" name="Rectangle: Diagonal Corners Snipped 4">
              <a:extLst>
                <a:ext uri="{FF2B5EF4-FFF2-40B4-BE49-F238E27FC236}">
                  <a16:creationId xmlns:a16="http://schemas.microsoft.com/office/drawing/2014/main" id="{70AC9848-E7FD-4039-9747-8BB1450E3E01}"/>
                </a:ext>
              </a:extLst>
            </p:cNvPr>
            <p:cNvSpPr/>
            <p:nvPr/>
          </p:nvSpPr>
          <p:spPr>
            <a:xfrm>
              <a:off x="683110" y="251055"/>
              <a:ext cx="8522764" cy="944895"/>
            </a:xfrm>
            <a:prstGeom prst="snip2DiagRect">
              <a:avLst/>
            </a:prstGeom>
            <a:solidFill>
              <a:srgbClr val="7030A0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2500" b="1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CHƯƠNG TRÌNH DẠY HỌC TRỰC TUYẾN 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2500" b="1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HÌNH HỌC CHƯƠNG 3 – LỚP 9</a:t>
              </a:r>
              <a:endParaRPr lang="en-ID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A4D14F7-FDDA-4D4E-9816-CBBA5E2181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216757" y="-2"/>
              <a:ext cx="1539878" cy="1539878"/>
            </a:xfrm>
            <a:prstGeom prst="rect">
              <a:avLst/>
            </a:prstGeom>
          </p:spPr>
        </p:pic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DAC15852-8BF2-4A71-8BEB-B70FEE665B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514" y="2357855"/>
            <a:ext cx="8362950" cy="714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C9700D3-D830-4BCF-8ABA-4D1503DA79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7464" y="2588498"/>
            <a:ext cx="2066925" cy="21240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2FDC4E4-54C2-4357-83E5-A11C69CC8D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4514" y="3142704"/>
            <a:ext cx="5495925" cy="3429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3052966-A34C-40C6-B040-CA00D07B4B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28077" y="3460784"/>
            <a:ext cx="7924800" cy="52387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53989D3-EA24-4868-B7BD-B0DC4839D59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6011" y="4122372"/>
            <a:ext cx="8534400" cy="7715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680EB28-5F2A-4CE0-B8FC-D4A4AFC7A8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6011" y="4893897"/>
            <a:ext cx="1866900" cy="181927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14166E9-A551-42DF-A1A2-688BE40ADE1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66414" y="5031610"/>
            <a:ext cx="4048125" cy="34290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C1E2140-5C5D-45AC-A96D-306C56F3E47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214039" y="5374510"/>
            <a:ext cx="400050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45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60F892F-53AE-4350-9A5D-5D3286C92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0420" y="1887162"/>
            <a:ext cx="9144000" cy="449638"/>
          </a:xfrm>
        </p:spPr>
        <p:txBody>
          <a:bodyPr>
            <a:noAutofit/>
          </a:bodyPr>
          <a:lstStyle/>
          <a:p>
            <a:pPr algn="l"/>
            <a:r>
              <a:rPr lang="en-US" b="1" u="sng" dirty="0"/>
              <a:t>II. LIÊN HỆ GIỮA CUNG VÀ DÂY</a:t>
            </a:r>
          </a:p>
          <a:p>
            <a:pPr algn="l"/>
            <a:endParaRPr lang="en-US" b="1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86C70B9-C538-407C-91DB-97BA05D7B80B}"/>
              </a:ext>
            </a:extLst>
          </p:cNvPr>
          <p:cNvGrpSpPr/>
          <p:nvPr/>
        </p:nvGrpSpPr>
        <p:grpSpPr>
          <a:xfrm>
            <a:off x="719091" y="122098"/>
            <a:ext cx="10422385" cy="1539878"/>
            <a:chOff x="-1216757" y="-2"/>
            <a:chExt cx="10422631" cy="1539878"/>
          </a:xfrm>
        </p:grpSpPr>
        <p:sp>
          <p:nvSpPr>
            <p:cNvPr id="5" name="Rectangle: Diagonal Corners Snipped 4">
              <a:extLst>
                <a:ext uri="{FF2B5EF4-FFF2-40B4-BE49-F238E27FC236}">
                  <a16:creationId xmlns:a16="http://schemas.microsoft.com/office/drawing/2014/main" id="{70AC9848-E7FD-4039-9747-8BB1450E3E01}"/>
                </a:ext>
              </a:extLst>
            </p:cNvPr>
            <p:cNvSpPr/>
            <p:nvPr/>
          </p:nvSpPr>
          <p:spPr>
            <a:xfrm>
              <a:off x="683110" y="251055"/>
              <a:ext cx="8522764" cy="944895"/>
            </a:xfrm>
            <a:prstGeom prst="snip2DiagRect">
              <a:avLst/>
            </a:prstGeom>
            <a:solidFill>
              <a:srgbClr val="7030A0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2500" b="1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CHƯƠNG TRÌNH DẠY HỌC TRỰC TUYẾN 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2500" b="1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HÌNH HỌC CHƯƠNG 3 – LỚP 9</a:t>
              </a:r>
              <a:endParaRPr lang="en-ID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A4D14F7-FDDA-4D4E-9816-CBBA5E2181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216757" y="-2"/>
              <a:ext cx="1539878" cy="1539878"/>
            </a:xfrm>
            <a:prstGeom prst="rect">
              <a:avLst/>
            </a:prstGeom>
          </p:spPr>
        </p:pic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1117FF1B-438E-4621-9F44-EE09B3004C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4745" y="2263251"/>
            <a:ext cx="2419350" cy="21717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ACBE9B4-4DEA-4398-B412-FCC6EB9D9A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091" y="2471136"/>
            <a:ext cx="7562850" cy="23241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99240AC-6BEF-4E4B-872B-44DB604964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091" y="5011877"/>
            <a:ext cx="2352675" cy="17240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3D1F881-1823-436C-A597-519B56168B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8550" y="5244111"/>
            <a:ext cx="8486775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66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60F892F-53AE-4350-9A5D-5D3286C92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638" y="102750"/>
            <a:ext cx="9144000" cy="447666"/>
          </a:xfrm>
        </p:spPr>
        <p:txBody>
          <a:bodyPr>
            <a:noAutofit/>
          </a:bodyPr>
          <a:lstStyle/>
          <a:p>
            <a:pPr algn="l"/>
            <a:r>
              <a:rPr lang="en-US" b="1" u="sng" dirty="0">
                <a:solidFill>
                  <a:srgbClr val="FF0000"/>
                </a:solidFill>
              </a:rPr>
              <a:t>III. BÀI TẬP LUYỆN TẬP:</a:t>
            </a:r>
          </a:p>
          <a:p>
            <a:pPr algn="l"/>
            <a:endParaRPr lang="en-US" b="1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2A438C-8F1B-400B-B12E-BD60F9D004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804" y="484203"/>
            <a:ext cx="11163300" cy="17526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B797517-A519-4434-9476-C688B6591B00}"/>
              </a:ext>
            </a:extLst>
          </p:cNvPr>
          <p:cNvCxnSpPr/>
          <p:nvPr/>
        </p:nvCxnSpPr>
        <p:spPr>
          <a:xfrm>
            <a:off x="5304811" y="2299317"/>
            <a:ext cx="0" cy="4225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3742D3C8-87F0-48DA-87AF-562FC8BEF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880" y="2618256"/>
            <a:ext cx="4545054" cy="2817151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1A7DD98C-9884-418D-8643-84DA9635AA8E}"/>
              </a:ext>
            </a:extLst>
          </p:cNvPr>
          <p:cNvSpPr txBox="1">
            <a:spLocks/>
          </p:cNvSpPr>
          <p:nvPr/>
        </p:nvSpPr>
        <p:spPr>
          <a:xfrm>
            <a:off x="8362768" y="2075484"/>
            <a:ext cx="1194102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err="1">
                <a:solidFill>
                  <a:srgbClr val="0070C0"/>
                </a:solidFill>
              </a:rPr>
              <a:t>Bài</a:t>
            </a:r>
            <a:r>
              <a:rPr lang="en-US" b="1" u="sng" dirty="0">
                <a:solidFill>
                  <a:srgbClr val="0070C0"/>
                </a:solidFill>
              </a:rPr>
              <a:t> </a:t>
            </a:r>
            <a:r>
              <a:rPr lang="en-US" b="1" u="sng" dirty="0" err="1">
                <a:solidFill>
                  <a:srgbClr val="0070C0"/>
                </a:solidFill>
              </a:rPr>
              <a:t>Giải</a:t>
            </a:r>
            <a:endParaRPr lang="en-US" b="1" u="sng" dirty="0">
              <a:solidFill>
                <a:srgbClr val="0070C0"/>
              </a:solidFill>
            </a:endParaRPr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8866581-0F47-416D-B18B-6F1915088DB0}"/>
              </a:ext>
            </a:extLst>
          </p:cNvPr>
          <p:cNvSpPr txBox="1">
            <a:spLocks/>
          </p:cNvSpPr>
          <p:nvPr/>
        </p:nvSpPr>
        <p:spPr>
          <a:xfrm>
            <a:off x="5363419" y="2455877"/>
            <a:ext cx="5998697" cy="18709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/>
              <a:t>1/ </a:t>
            </a:r>
            <a:r>
              <a:rPr lang="en-US" b="1" dirty="0" err="1"/>
              <a:t>Tính</a:t>
            </a:r>
            <a:r>
              <a:rPr lang="en-US" b="1" dirty="0"/>
              <a:t> </a:t>
            </a:r>
          </a:p>
          <a:p>
            <a:pPr algn="l"/>
            <a:r>
              <a:rPr lang="en-US" b="1" dirty="0"/>
              <a:t>* Ta </a:t>
            </a:r>
            <a:r>
              <a:rPr lang="en-US" b="1" dirty="0" err="1"/>
              <a:t>có</a:t>
            </a:r>
            <a:r>
              <a:rPr lang="en-US" b="1" dirty="0"/>
              <a:t> : Tia MO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tia</a:t>
            </a:r>
            <a:r>
              <a:rPr lang="en-US" b="1" dirty="0"/>
              <a:t> </a:t>
            </a:r>
            <a:r>
              <a:rPr lang="en-US" b="1" dirty="0" err="1"/>
              <a:t>phân</a:t>
            </a:r>
            <a:r>
              <a:rPr lang="en-US" b="1" dirty="0"/>
              <a:t> </a:t>
            </a:r>
            <a:r>
              <a:rPr lang="en-US" b="1" dirty="0" err="1"/>
              <a:t>giác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góc</a:t>
            </a:r>
            <a:r>
              <a:rPr lang="en-US" b="1" dirty="0"/>
              <a:t> AMB </a:t>
            </a:r>
            <a:r>
              <a:rPr lang="en-US" b="1" dirty="0">
                <a:solidFill>
                  <a:srgbClr val="C00000"/>
                </a:solidFill>
              </a:rPr>
              <a:t>(</a:t>
            </a:r>
            <a:r>
              <a:rPr lang="en-US" b="1" dirty="0" err="1">
                <a:solidFill>
                  <a:srgbClr val="C00000"/>
                </a:solidFill>
              </a:rPr>
              <a:t>Tính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chất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hai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tiếp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tuyến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cắt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nhau</a:t>
            </a:r>
            <a:r>
              <a:rPr lang="en-US" b="1" dirty="0">
                <a:solidFill>
                  <a:srgbClr val="C00000"/>
                </a:solidFill>
              </a:rPr>
              <a:t>)</a:t>
            </a:r>
            <a:r>
              <a:rPr lang="en-US" b="1" dirty="0"/>
              <a:t> </a:t>
            </a:r>
          </a:p>
          <a:p>
            <a:pPr algn="l"/>
            <a:r>
              <a:rPr lang="en-US" b="1" dirty="0" err="1"/>
              <a:t>Nên</a:t>
            </a:r>
            <a:r>
              <a:rPr lang="en-US" b="1" dirty="0"/>
              <a:t> </a:t>
            </a:r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059E532-A15E-4122-B7D1-2245C5C5AD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5023601"/>
              </p:ext>
            </p:extLst>
          </p:nvPr>
        </p:nvGraphicFramePr>
        <p:xfrm>
          <a:off x="6176454" y="3571124"/>
          <a:ext cx="3343719" cy="70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66600" imgH="393480" progId="Equation.DSMT4">
                  <p:embed/>
                </p:oleObj>
              </mc:Choice>
              <mc:Fallback>
                <p:oleObj name="Equation" r:id="rId4" imgW="1866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76454" y="3571124"/>
                        <a:ext cx="3343719" cy="70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17537415-8BCF-4353-B55E-A2CBD8DD47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57522" y="2427285"/>
            <a:ext cx="1990725" cy="419100"/>
          </a:xfrm>
          <a:prstGeom prst="rect">
            <a:avLst/>
          </a:prstGeom>
        </p:spPr>
      </p:pic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1180699E-BB3A-4E1B-B86C-7BF0A219E9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886661"/>
              </p:ext>
            </p:extLst>
          </p:nvPr>
        </p:nvGraphicFramePr>
        <p:xfrm>
          <a:off x="6565797" y="5053706"/>
          <a:ext cx="2638425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473120" imgH="774360" progId="Equation.DSMT4">
                  <p:embed/>
                </p:oleObj>
              </mc:Choice>
              <mc:Fallback>
                <p:oleObj name="Equation" r:id="rId7" imgW="1473120" imgH="7743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D059E532-A15E-4122-B7D1-2245C5C5AD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65797" y="5053706"/>
                        <a:ext cx="2638425" cy="1387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Subtitle 2">
            <a:extLst>
              <a:ext uri="{FF2B5EF4-FFF2-40B4-BE49-F238E27FC236}">
                <a16:creationId xmlns:a16="http://schemas.microsoft.com/office/drawing/2014/main" id="{047261D1-A39B-4595-AE63-F6F693CC8512}"/>
              </a:ext>
            </a:extLst>
          </p:cNvPr>
          <p:cNvSpPr txBox="1">
            <a:spLocks/>
          </p:cNvSpPr>
          <p:nvPr/>
        </p:nvSpPr>
        <p:spPr>
          <a:xfrm>
            <a:off x="5364970" y="4276206"/>
            <a:ext cx="6782644" cy="7051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/>
              <a:t>* </a:t>
            </a:r>
            <a:r>
              <a:rPr lang="en-US" b="1" dirty="0" err="1"/>
              <a:t>Vì</a:t>
            </a:r>
            <a:r>
              <a:rPr lang="en-US" b="1" dirty="0"/>
              <a:t> tam </a:t>
            </a:r>
            <a:r>
              <a:rPr lang="en-US" b="1" dirty="0" err="1"/>
              <a:t>giác</a:t>
            </a:r>
            <a:r>
              <a:rPr lang="en-US" b="1" dirty="0"/>
              <a:t> AMO </a:t>
            </a:r>
            <a:r>
              <a:rPr lang="en-US" b="1" dirty="0" err="1"/>
              <a:t>vuông</a:t>
            </a:r>
            <a:r>
              <a:rPr lang="en-US" b="1" dirty="0"/>
              <a:t> </a:t>
            </a:r>
            <a:r>
              <a:rPr lang="en-US" b="1" dirty="0" err="1"/>
              <a:t>tại</a:t>
            </a:r>
            <a:r>
              <a:rPr lang="en-US" b="1" dirty="0"/>
              <a:t> A do MA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tuyến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đường</a:t>
            </a:r>
            <a:r>
              <a:rPr lang="en-US" b="1" dirty="0"/>
              <a:t> </a:t>
            </a:r>
            <a:r>
              <a:rPr lang="en-US" b="1" dirty="0" err="1"/>
              <a:t>tròn</a:t>
            </a:r>
            <a:endParaRPr lang="en-US" b="1" dirty="0"/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84BAAE20-C2F3-473B-97E2-14B226C5FF38}"/>
              </a:ext>
            </a:extLst>
          </p:cNvPr>
          <p:cNvSpPr txBox="1">
            <a:spLocks/>
          </p:cNvSpPr>
          <p:nvPr/>
        </p:nvSpPr>
        <p:spPr>
          <a:xfrm>
            <a:off x="5363419" y="5104265"/>
            <a:ext cx="3635125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/>
              <a:t>Nên</a:t>
            </a:r>
            <a:r>
              <a:rPr lang="en-US" b="1" dirty="0"/>
              <a:t>: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23007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9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60F892F-53AE-4350-9A5D-5D3286C92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638" y="102750"/>
            <a:ext cx="9144000" cy="447666"/>
          </a:xfrm>
        </p:spPr>
        <p:txBody>
          <a:bodyPr>
            <a:noAutofit/>
          </a:bodyPr>
          <a:lstStyle/>
          <a:p>
            <a:pPr algn="l"/>
            <a:r>
              <a:rPr lang="en-US" b="1" u="sng" dirty="0">
                <a:solidFill>
                  <a:srgbClr val="FF0000"/>
                </a:solidFill>
              </a:rPr>
              <a:t>III. BÀI TẬP LUYỆN TẬP:</a:t>
            </a:r>
          </a:p>
          <a:p>
            <a:pPr algn="l"/>
            <a:endParaRPr lang="en-US" b="1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2A438C-8F1B-400B-B12E-BD60F9D004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804" y="484203"/>
            <a:ext cx="11163300" cy="17526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B797517-A519-4434-9476-C688B6591B00}"/>
              </a:ext>
            </a:extLst>
          </p:cNvPr>
          <p:cNvCxnSpPr/>
          <p:nvPr/>
        </p:nvCxnSpPr>
        <p:spPr>
          <a:xfrm>
            <a:off x="5304811" y="2299317"/>
            <a:ext cx="0" cy="4225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3742D3C8-87F0-48DA-87AF-562FC8BEF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880" y="2618256"/>
            <a:ext cx="4545054" cy="2817151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1A7DD98C-9884-418D-8643-84DA9635AA8E}"/>
              </a:ext>
            </a:extLst>
          </p:cNvPr>
          <p:cNvSpPr txBox="1">
            <a:spLocks/>
          </p:cNvSpPr>
          <p:nvPr/>
        </p:nvSpPr>
        <p:spPr>
          <a:xfrm>
            <a:off x="8362768" y="2075484"/>
            <a:ext cx="1194102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err="1">
                <a:solidFill>
                  <a:srgbClr val="0070C0"/>
                </a:solidFill>
              </a:rPr>
              <a:t>Bài</a:t>
            </a:r>
            <a:r>
              <a:rPr lang="en-US" b="1" u="sng" dirty="0">
                <a:solidFill>
                  <a:srgbClr val="0070C0"/>
                </a:solidFill>
              </a:rPr>
              <a:t> </a:t>
            </a:r>
            <a:r>
              <a:rPr lang="en-US" b="1" u="sng" dirty="0" err="1">
                <a:solidFill>
                  <a:srgbClr val="0070C0"/>
                </a:solidFill>
              </a:rPr>
              <a:t>Giải</a:t>
            </a:r>
            <a:endParaRPr lang="en-US" b="1" u="sng" dirty="0">
              <a:solidFill>
                <a:srgbClr val="0070C0"/>
              </a:solidFill>
            </a:endParaRPr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8866581-0F47-416D-B18B-6F1915088DB0}"/>
              </a:ext>
            </a:extLst>
          </p:cNvPr>
          <p:cNvSpPr txBox="1">
            <a:spLocks/>
          </p:cNvSpPr>
          <p:nvPr/>
        </p:nvSpPr>
        <p:spPr>
          <a:xfrm>
            <a:off x="5363419" y="2455877"/>
            <a:ext cx="5822437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/>
              <a:t>2/ </a:t>
            </a:r>
            <a:r>
              <a:rPr lang="en-US" b="1" dirty="0" err="1"/>
              <a:t>Tính</a:t>
            </a:r>
            <a:r>
              <a:rPr lang="en-US" b="1" dirty="0"/>
              <a:t> </a:t>
            </a:r>
          </a:p>
          <a:p>
            <a:pPr algn="l"/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 : Tia OM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tia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góc</a:t>
            </a:r>
            <a:r>
              <a:rPr lang="en-US" dirty="0"/>
              <a:t> AOB </a:t>
            </a:r>
            <a:r>
              <a:rPr lang="en-US" b="1" dirty="0">
                <a:solidFill>
                  <a:srgbClr val="C00000"/>
                </a:solidFill>
              </a:rPr>
              <a:t>(</a:t>
            </a:r>
            <a:r>
              <a:rPr lang="en-US" b="1" dirty="0" err="1">
                <a:solidFill>
                  <a:srgbClr val="C00000"/>
                </a:solidFill>
              </a:rPr>
              <a:t>Tính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chất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hai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tiếp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tuyến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cắt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nhau</a:t>
            </a:r>
            <a:r>
              <a:rPr lang="en-US" b="1" dirty="0">
                <a:solidFill>
                  <a:srgbClr val="C00000"/>
                </a:solidFill>
              </a:rPr>
              <a:t>)</a:t>
            </a:r>
            <a:r>
              <a:rPr lang="en-US" b="1" dirty="0"/>
              <a:t> </a:t>
            </a:r>
          </a:p>
          <a:p>
            <a:pPr algn="l"/>
            <a:r>
              <a:rPr lang="en-US" dirty="0" err="1"/>
              <a:t>Nên</a:t>
            </a:r>
            <a:r>
              <a:rPr lang="en-US" b="1" dirty="0"/>
              <a:t> </a:t>
            </a:r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059E532-A15E-4122-B7D1-2245C5C5AD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5789230"/>
              </p:ext>
            </p:extLst>
          </p:nvPr>
        </p:nvGraphicFramePr>
        <p:xfrm>
          <a:off x="6177580" y="3657080"/>
          <a:ext cx="33210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54000" imgH="228600" progId="Equation.DSMT4">
                  <p:embed/>
                </p:oleObj>
              </mc:Choice>
              <mc:Fallback>
                <p:oleObj name="Equation" r:id="rId4" imgW="1854000" imgH="2286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D059E532-A15E-4122-B7D1-2245C5C5AD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77580" y="3657080"/>
                        <a:ext cx="3321050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1180699E-BB3A-4E1B-B86C-7BF0A219E9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7989459"/>
              </p:ext>
            </p:extLst>
          </p:nvPr>
        </p:nvGraphicFramePr>
        <p:xfrm>
          <a:off x="6096000" y="4917918"/>
          <a:ext cx="2297112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82680" imgH="241200" progId="Equation.DSMT4">
                  <p:embed/>
                </p:oleObj>
              </mc:Choice>
              <mc:Fallback>
                <p:oleObj name="Equation" r:id="rId6" imgW="1282680" imgH="24120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1180699E-BB3A-4E1B-B86C-7BF0A219E9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96000" y="4917918"/>
                        <a:ext cx="2297112" cy="433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Subtitle 2">
            <a:extLst>
              <a:ext uri="{FF2B5EF4-FFF2-40B4-BE49-F238E27FC236}">
                <a16:creationId xmlns:a16="http://schemas.microsoft.com/office/drawing/2014/main" id="{047261D1-A39B-4595-AE63-F6F693CC8512}"/>
              </a:ext>
            </a:extLst>
          </p:cNvPr>
          <p:cNvSpPr txBox="1">
            <a:spLocks/>
          </p:cNvSpPr>
          <p:nvPr/>
        </p:nvSpPr>
        <p:spPr>
          <a:xfrm>
            <a:off x="8362770" y="4969925"/>
            <a:ext cx="3829230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rgbClr val="C00000"/>
                </a:solidFill>
              </a:rPr>
              <a:t>(</a:t>
            </a:r>
            <a:r>
              <a:rPr lang="en-US" b="1" dirty="0" err="1">
                <a:solidFill>
                  <a:srgbClr val="C00000"/>
                </a:solidFill>
              </a:rPr>
              <a:t>Góc</a:t>
            </a:r>
            <a:r>
              <a:rPr lang="en-US" b="1" dirty="0">
                <a:solidFill>
                  <a:srgbClr val="C00000"/>
                </a:solidFill>
              </a:rPr>
              <a:t> ở </a:t>
            </a:r>
            <a:r>
              <a:rPr lang="en-US" b="1" dirty="0" err="1">
                <a:solidFill>
                  <a:srgbClr val="C00000"/>
                </a:solidFill>
              </a:rPr>
              <a:t>tâm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và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cung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bị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chắn</a:t>
            </a:r>
            <a:r>
              <a:rPr lang="en-US" b="1" dirty="0">
                <a:solidFill>
                  <a:srgbClr val="C00000"/>
                </a:solidFill>
              </a:rPr>
              <a:t>)</a:t>
            </a:r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84BAAE20-C2F3-473B-97E2-14B226C5FF38}"/>
              </a:ext>
            </a:extLst>
          </p:cNvPr>
          <p:cNvSpPr txBox="1">
            <a:spLocks/>
          </p:cNvSpPr>
          <p:nvPr/>
        </p:nvSpPr>
        <p:spPr>
          <a:xfrm>
            <a:off x="5304811" y="4486531"/>
            <a:ext cx="5822430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/>
              <a:t>3/ </a:t>
            </a:r>
            <a:r>
              <a:rPr lang="en-US" b="1" dirty="0" err="1"/>
              <a:t>Tính</a:t>
            </a:r>
            <a:r>
              <a:rPr lang="en-US" b="1" dirty="0"/>
              <a:t> </a:t>
            </a:r>
            <a:r>
              <a:rPr lang="en-US" b="1" dirty="0" err="1"/>
              <a:t>số</a:t>
            </a:r>
            <a:r>
              <a:rPr lang="en-US" b="1" dirty="0"/>
              <a:t> </a:t>
            </a:r>
            <a:r>
              <a:rPr lang="en-US" b="1" dirty="0" err="1"/>
              <a:t>đo</a:t>
            </a:r>
            <a:r>
              <a:rPr lang="en-US" b="1" dirty="0"/>
              <a:t> </a:t>
            </a:r>
            <a:r>
              <a:rPr lang="en-US" b="1" dirty="0" err="1"/>
              <a:t>cung</a:t>
            </a:r>
            <a:r>
              <a:rPr lang="en-US" b="1" dirty="0"/>
              <a:t> AB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cung</a:t>
            </a:r>
            <a:r>
              <a:rPr lang="en-US" b="1" dirty="0"/>
              <a:t> </a:t>
            </a:r>
            <a:r>
              <a:rPr lang="en-US" b="1" dirty="0" err="1"/>
              <a:t>lớn</a:t>
            </a:r>
            <a:r>
              <a:rPr lang="en-US" b="1" dirty="0"/>
              <a:t> </a:t>
            </a:r>
            <a:r>
              <a:rPr lang="en-US" b="1" dirty="0" err="1"/>
              <a:t>AmB</a:t>
            </a:r>
            <a:endParaRPr lang="en-ID" dirty="0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EBCB8FC1-9FFC-4A32-826B-D4B18B176E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9253989"/>
              </p:ext>
            </p:extLst>
          </p:nvPr>
        </p:nvGraphicFramePr>
        <p:xfrm>
          <a:off x="6485786" y="2417525"/>
          <a:ext cx="63658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55320" imgH="228600" progId="Equation.DSMT4">
                  <p:embed/>
                </p:oleObj>
              </mc:Choice>
              <mc:Fallback>
                <p:oleObj name="Equation" r:id="rId8" imgW="355320" imgH="2286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D059E532-A15E-4122-B7D1-2245C5C5AD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485786" y="2417525"/>
                        <a:ext cx="636587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Subtitle 2">
            <a:extLst>
              <a:ext uri="{FF2B5EF4-FFF2-40B4-BE49-F238E27FC236}">
                <a16:creationId xmlns:a16="http://schemas.microsoft.com/office/drawing/2014/main" id="{3100E3B5-2BC6-457E-BAA6-4BC7C66952CF}"/>
              </a:ext>
            </a:extLst>
          </p:cNvPr>
          <p:cNvSpPr txBox="1">
            <a:spLocks/>
          </p:cNvSpPr>
          <p:nvPr/>
        </p:nvSpPr>
        <p:spPr>
          <a:xfrm>
            <a:off x="4807662" y="3819791"/>
            <a:ext cx="3635125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i="1" dirty="0"/>
              <a:t>m</a:t>
            </a:r>
            <a:endParaRPr lang="en-ID" i="1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B08D5C5-D2F3-4F07-BA82-31CD67C5D4EB}"/>
              </a:ext>
            </a:extLst>
          </p:cNvPr>
          <p:cNvSpPr txBox="1">
            <a:spLocks/>
          </p:cNvSpPr>
          <p:nvPr/>
        </p:nvSpPr>
        <p:spPr>
          <a:xfrm>
            <a:off x="5426993" y="5558860"/>
            <a:ext cx="3635125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Ta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: </a:t>
            </a:r>
            <a:endParaRPr lang="en-ID" dirty="0"/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A5F26647-9ED7-4CAB-9F61-76ADD0BE92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1256830"/>
              </p:ext>
            </p:extLst>
          </p:nvPr>
        </p:nvGraphicFramePr>
        <p:xfrm>
          <a:off x="6614111" y="5478059"/>
          <a:ext cx="2570162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434960" imgH="266400" progId="Equation.DSMT4">
                  <p:embed/>
                </p:oleObj>
              </mc:Choice>
              <mc:Fallback>
                <p:oleObj name="Equation" r:id="rId10" imgW="1434960" imgH="26640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1180699E-BB3A-4E1B-B86C-7BF0A219E9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614111" y="5478059"/>
                        <a:ext cx="2570162" cy="477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0BF1969B-EA6A-4242-82E0-7E428D714F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7913346"/>
              </p:ext>
            </p:extLst>
          </p:nvPr>
        </p:nvGraphicFramePr>
        <p:xfrm>
          <a:off x="6614111" y="6112822"/>
          <a:ext cx="2592388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447560" imgH="266400" progId="Equation.DSMT4">
                  <p:embed/>
                </p:oleObj>
              </mc:Choice>
              <mc:Fallback>
                <p:oleObj name="Equation" r:id="rId12" imgW="1447560" imgH="26640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A5F26647-9ED7-4CAB-9F61-76ADD0BE92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614111" y="6112822"/>
                        <a:ext cx="2592388" cy="477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7E7E0884-2911-40ED-BCAA-485AC15636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01835"/>
              </p:ext>
            </p:extLst>
          </p:nvPr>
        </p:nvGraphicFramePr>
        <p:xfrm>
          <a:off x="9195386" y="6152694"/>
          <a:ext cx="2341563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307880" imgH="203040" progId="Equation.DSMT4">
                  <p:embed/>
                </p:oleObj>
              </mc:Choice>
              <mc:Fallback>
                <p:oleObj name="Equation" r:id="rId14" imgW="1307880" imgH="20304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0BF1969B-EA6A-4242-82E0-7E428D714F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195386" y="6152694"/>
                        <a:ext cx="2341563" cy="365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625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6" grpId="0"/>
      <p:bldP spid="17" grpId="0"/>
      <p:bldP spid="18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60F892F-53AE-4350-9A5D-5D3286C92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638" y="102750"/>
            <a:ext cx="9144000" cy="447666"/>
          </a:xfrm>
        </p:spPr>
        <p:txBody>
          <a:bodyPr>
            <a:noAutofit/>
          </a:bodyPr>
          <a:lstStyle/>
          <a:p>
            <a:pPr algn="l"/>
            <a:r>
              <a:rPr lang="en-US" b="1" u="sng" dirty="0">
                <a:solidFill>
                  <a:srgbClr val="FF0000"/>
                </a:solidFill>
              </a:rPr>
              <a:t>III. BÀI TẬP LUYỆN TẬP:</a:t>
            </a:r>
          </a:p>
          <a:p>
            <a:pPr algn="l"/>
            <a:endParaRPr lang="en-US" b="1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B797517-A519-4434-9476-C688B6591B00}"/>
              </a:ext>
            </a:extLst>
          </p:cNvPr>
          <p:cNvCxnSpPr/>
          <p:nvPr/>
        </p:nvCxnSpPr>
        <p:spPr>
          <a:xfrm>
            <a:off x="5304811" y="2618919"/>
            <a:ext cx="0" cy="4225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1180699E-BB3A-4E1B-B86C-7BF0A219E9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00930" y="3967974"/>
          <a:ext cx="1304929" cy="492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72840" imgH="253800" progId="Equation.DSMT4">
                  <p:embed/>
                </p:oleObj>
              </mc:Choice>
              <mc:Fallback>
                <p:oleObj name="Equation" r:id="rId2" imgW="672840" imgH="25380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1180699E-BB3A-4E1B-B86C-7BF0A219E9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200930" y="3967974"/>
                        <a:ext cx="1304929" cy="4927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D5970098-DD98-44DB-A194-46D50B2F8F64}"/>
              </a:ext>
            </a:extLst>
          </p:cNvPr>
          <p:cNvSpPr txBox="1">
            <a:spLocks/>
          </p:cNvSpPr>
          <p:nvPr/>
        </p:nvSpPr>
        <p:spPr>
          <a:xfrm>
            <a:off x="5431376" y="4444900"/>
            <a:ext cx="3829230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err="1"/>
              <a:t>Nên</a:t>
            </a:r>
            <a:endParaRPr lang="en-US" dirty="0"/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B08D5C5-D2F3-4F07-BA82-31CD67C5D4EB}"/>
              </a:ext>
            </a:extLst>
          </p:cNvPr>
          <p:cNvSpPr txBox="1">
            <a:spLocks/>
          </p:cNvSpPr>
          <p:nvPr/>
        </p:nvSpPr>
        <p:spPr>
          <a:xfrm>
            <a:off x="5346025" y="4030688"/>
            <a:ext cx="3635125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</a:t>
            </a: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C66559-EC17-4EC8-B8C8-288217D070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239" y="464053"/>
            <a:ext cx="10751350" cy="2674089"/>
          </a:xfrm>
          <a:prstGeom prst="rect">
            <a:avLst/>
          </a:prstGeom>
        </p:spPr>
      </p:pic>
      <p:sp>
        <p:nvSpPr>
          <p:cNvPr id="24" name="Subtitle 2">
            <a:extLst>
              <a:ext uri="{FF2B5EF4-FFF2-40B4-BE49-F238E27FC236}">
                <a16:creationId xmlns:a16="http://schemas.microsoft.com/office/drawing/2014/main" id="{CFFD918D-0F77-448F-8A2C-2AD8BA3983CE}"/>
              </a:ext>
            </a:extLst>
          </p:cNvPr>
          <p:cNvSpPr txBox="1">
            <a:spLocks/>
          </p:cNvSpPr>
          <p:nvPr/>
        </p:nvSpPr>
        <p:spPr>
          <a:xfrm>
            <a:off x="8177817" y="3167933"/>
            <a:ext cx="1194102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err="1">
                <a:solidFill>
                  <a:srgbClr val="0070C0"/>
                </a:solidFill>
              </a:rPr>
              <a:t>Bài</a:t>
            </a:r>
            <a:r>
              <a:rPr lang="en-US" b="1" u="sng" dirty="0">
                <a:solidFill>
                  <a:srgbClr val="0070C0"/>
                </a:solidFill>
              </a:rPr>
              <a:t> </a:t>
            </a:r>
            <a:r>
              <a:rPr lang="en-US" b="1" u="sng" dirty="0" err="1">
                <a:solidFill>
                  <a:srgbClr val="0070C0"/>
                </a:solidFill>
              </a:rPr>
              <a:t>Giải</a:t>
            </a:r>
            <a:endParaRPr lang="en-US" b="1" u="sng" dirty="0">
              <a:solidFill>
                <a:srgbClr val="0070C0"/>
              </a:solidFill>
            </a:endParaRPr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2C59CFD-1287-4EEF-80F5-EF04774512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8936" y="3180691"/>
            <a:ext cx="3907536" cy="364236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B746699-11F3-4923-8589-5D8B658506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1387" y="3533988"/>
            <a:ext cx="4486275" cy="428625"/>
          </a:xfrm>
          <a:prstGeom prst="rect">
            <a:avLst/>
          </a:prstGeom>
        </p:spPr>
      </p:pic>
      <p:sp>
        <p:nvSpPr>
          <p:cNvPr id="26" name="Subtitle 2">
            <a:extLst>
              <a:ext uri="{FF2B5EF4-FFF2-40B4-BE49-F238E27FC236}">
                <a16:creationId xmlns:a16="http://schemas.microsoft.com/office/drawing/2014/main" id="{FB21A3A9-8292-49C5-BE86-5C09B25EEFC1}"/>
              </a:ext>
            </a:extLst>
          </p:cNvPr>
          <p:cNvSpPr txBox="1">
            <a:spLocks/>
          </p:cNvSpPr>
          <p:nvPr/>
        </p:nvSpPr>
        <p:spPr>
          <a:xfrm>
            <a:off x="7430709" y="4034978"/>
            <a:ext cx="4807870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C00000"/>
                </a:solidFill>
              </a:rPr>
              <a:t>(M </a:t>
            </a:r>
            <a:r>
              <a:rPr lang="en-US" dirty="0" err="1">
                <a:solidFill>
                  <a:srgbClr val="C00000"/>
                </a:solidFill>
              </a:rPr>
              <a:t>là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điểm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chính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giữa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cung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nhỏ</a:t>
            </a:r>
            <a:r>
              <a:rPr lang="en-US" dirty="0">
                <a:solidFill>
                  <a:srgbClr val="C00000"/>
                </a:solidFill>
              </a:rPr>
              <a:t> AB)</a:t>
            </a:r>
          </a:p>
          <a:p>
            <a:pPr algn="l"/>
            <a:endParaRPr lang="en-US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3DA321F4-55F8-4ED0-B454-91032E82E4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07125" y="4464050"/>
          <a:ext cx="125571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47640" imgH="164880" progId="Equation.DSMT4">
                  <p:embed/>
                </p:oleObj>
              </mc:Choice>
              <mc:Fallback>
                <p:oleObj name="Equation" r:id="rId7" imgW="647640" imgH="16488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3DA321F4-55F8-4ED0-B454-91032E82E4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07125" y="4464050"/>
                        <a:ext cx="1255713" cy="319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Subtitle 2">
            <a:extLst>
              <a:ext uri="{FF2B5EF4-FFF2-40B4-BE49-F238E27FC236}">
                <a16:creationId xmlns:a16="http://schemas.microsoft.com/office/drawing/2014/main" id="{639F0439-23F1-414B-A677-8E19851BBB53}"/>
              </a:ext>
            </a:extLst>
          </p:cNvPr>
          <p:cNvSpPr txBox="1">
            <a:spLocks/>
          </p:cNvSpPr>
          <p:nvPr/>
        </p:nvSpPr>
        <p:spPr>
          <a:xfrm>
            <a:off x="7423727" y="4434179"/>
            <a:ext cx="4807870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Liên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hệ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giữa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cung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và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dây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cung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pPr algn="l"/>
            <a:endParaRPr lang="en-US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797421C1-5651-458D-848D-F6921D80E175}"/>
              </a:ext>
            </a:extLst>
          </p:cNvPr>
          <p:cNvSpPr txBox="1">
            <a:spLocks/>
          </p:cNvSpPr>
          <p:nvPr/>
        </p:nvSpPr>
        <p:spPr>
          <a:xfrm>
            <a:off x="5375825" y="4892566"/>
            <a:ext cx="6311890" cy="1469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err="1"/>
              <a:t>Chứng</a:t>
            </a:r>
            <a:r>
              <a:rPr lang="en-US" dirty="0"/>
              <a:t> </a:t>
            </a:r>
            <a:r>
              <a:rPr lang="en-US" dirty="0" err="1"/>
              <a:t>minh</a:t>
            </a:r>
            <a:r>
              <a:rPr lang="en-US" dirty="0"/>
              <a:t> </a:t>
            </a:r>
            <a:r>
              <a:rPr lang="en-US" dirty="0" err="1"/>
              <a:t>tương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ta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NA= NB </a:t>
            </a:r>
          </a:p>
          <a:p>
            <a:pPr algn="l"/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MN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trung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trực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AB</a:t>
            </a: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62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4" grpId="0"/>
      <p:bldP spid="26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60F892F-53AE-4350-9A5D-5D3286C92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638" y="102750"/>
            <a:ext cx="9144000" cy="447666"/>
          </a:xfrm>
        </p:spPr>
        <p:txBody>
          <a:bodyPr>
            <a:noAutofit/>
          </a:bodyPr>
          <a:lstStyle/>
          <a:p>
            <a:pPr algn="l"/>
            <a:r>
              <a:rPr lang="en-US" b="1" u="sng" dirty="0">
                <a:solidFill>
                  <a:srgbClr val="FF0000"/>
                </a:solidFill>
              </a:rPr>
              <a:t>III. BÀI TẬP LUYỆN TẬP:</a:t>
            </a:r>
          </a:p>
          <a:p>
            <a:pPr algn="l"/>
            <a:endParaRPr lang="en-US" b="1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B797517-A519-4434-9476-C688B6591B00}"/>
              </a:ext>
            </a:extLst>
          </p:cNvPr>
          <p:cNvCxnSpPr/>
          <p:nvPr/>
        </p:nvCxnSpPr>
        <p:spPr>
          <a:xfrm>
            <a:off x="5304811" y="2618919"/>
            <a:ext cx="0" cy="4225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ubtitle 2">
            <a:extLst>
              <a:ext uri="{FF2B5EF4-FFF2-40B4-BE49-F238E27FC236}">
                <a16:creationId xmlns:a16="http://schemas.microsoft.com/office/drawing/2014/main" id="{D5970098-DD98-44DB-A194-46D50B2F8F64}"/>
              </a:ext>
            </a:extLst>
          </p:cNvPr>
          <p:cNvSpPr txBox="1">
            <a:spLocks/>
          </p:cNvSpPr>
          <p:nvPr/>
        </p:nvSpPr>
        <p:spPr>
          <a:xfrm>
            <a:off x="5425998" y="4539607"/>
            <a:ext cx="5675665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err="1"/>
              <a:t>Nên</a:t>
            </a:r>
            <a:r>
              <a:rPr lang="en-US" dirty="0"/>
              <a:t> O </a:t>
            </a:r>
            <a:r>
              <a:rPr lang="en-US" dirty="0" err="1"/>
              <a:t>nằm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trực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AB</a:t>
            </a:r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B08D5C5-D2F3-4F07-BA82-31CD67C5D4EB}"/>
              </a:ext>
            </a:extLst>
          </p:cNvPr>
          <p:cNvSpPr txBox="1">
            <a:spLocks/>
          </p:cNvSpPr>
          <p:nvPr/>
        </p:nvSpPr>
        <p:spPr>
          <a:xfrm>
            <a:off x="5425998" y="4120456"/>
            <a:ext cx="3635125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</a:t>
            </a: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C66559-EC17-4EC8-B8C8-288217D07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38" y="408126"/>
            <a:ext cx="10751350" cy="2674089"/>
          </a:xfrm>
          <a:prstGeom prst="rect">
            <a:avLst/>
          </a:prstGeom>
        </p:spPr>
      </p:pic>
      <p:sp>
        <p:nvSpPr>
          <p:cNvPr id="24" name="Subtitle 2">
            <a:extLst>
              <a:ext uri="{FF2B5EF4-FFF2-40B4-BE49-F238E27FC236}">
                <a16:creationId xmlns:a16="http://schemas.microsoft.com/office/drawing/2014/main" id="{CFFD918D-0F77-448F-8A2C-2AD8BA3983CE}"/>
              </a:ext>
            </a:extLst>
          </p:cNvPr>
          <p:cNvSpPr txBox="1">
            <a:spLocks/>
          </p:cNvSpPr>
          <p:nvPr/>
        </p:nvSpPr>
        <p:spPr>
          <a:xfrm>
            <a:off x="8177817" y="3167933"/>
            <a:ext cx="1194102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err="1">
                <a:solidFill>
                  <a:srgbClr val="0070C0"/>
                </a:solidFill>
              </a:rPr>
              <a:t>Bài</a:t>
            </a:r>
            <a:r>
              <a:rPr lang="en-US" b="1" u="sng" dirty="0">
                <a:solidFill>
                  <a:srgbClr val="0070C0"/>
                </a:solidFill>
              </a:rPr>
              <a:t> </a:t>
            </a:r>
            <a:r>
              <a:rPr lang="en-US" b="1" u="sng" dirty="0" err="1">
                <a:solidFill>
                  <a:srgbClr val="0070C0"/>
                </a:solidFill>
              </a:rPr>
              <a:t>Giải</a:t>
            </a:r>
            <a:endParaRPr lang="en-US" b="1" u="sng" dirty="0">
              <a:solidFill>
                <a:srgbClr val="0070C0"/>
              </a:solidFill>
            </a:endParaRPr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FB21A3A9-8292-49C5-BE86-5C09B25EEFC1}"/>
              </a:ext>
            </a:extLst>
          </p:cNvPr>
          <p:cNvSpPr txBox="1">
            <a:spLocks/>
          </p:cNvSpPr>
          <p:nvPr/>
        </p:nvSpPr>
        <p:spPr>
          <a:xfrm>
            <a:off x="7384130" y="4120456"/>
            <a:ext cx="4807870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C00000"/>
                </a:solidFill>
              </a:rPr>
              <a:t>(=R)</a:t>
            </a:r>
          </a:p>
          <a:p>
            <a:pPr algn="l"/>
            <a:endParaRPr lang="en-US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3DA321F4-55F8-4ED0-B454-91032E82E4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554499"/>
              </p:ext>
            </p:extLst>
          </p:nvPr>
        </p:nvGraphicFramePr>
        <p:xfrm>
          <a:off x="6314896" y="4153346"/>
          <a:ext cx="1157287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96880" imgH="177480" progId="Equation.DSMT4">
                  <p:embed/>
                </p:oleObj>
              </mc:Choice>
              <mc:Fallback>
                <p:oleObj name="Equation" r:id="rId3" imgW="596880" imgH="1774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1180699E-BB3A-4E1B-B86C-7BF0A219E9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14896" y="4153346"/>
                        <a:ext cx="1157287" cy="344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" name="Picture 30">
            <a:extLst>
              <a:ext uri="{FF2B5EF4-FFF2-40B4-BE49-F238E27FC236}">
                <a16:creationId xmlns:a16="http://schemas.microsoft.com/office/drawing/2014/main" id="{ED1639F6-02E1-4634-8246-01DC4390B8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6025" y="3524611"/>
            <a:ext cx="4400550" cy="419100"/>
          </a:xfrm>
          <a:prstGeom prst="rect">
            <a:avLst/>
          </a:prstGeom>
        </p:spPr>
      </p:pic>
      <p:sp>
        <p:nvSpPr>
          <p:cNvPr id="32" name="Subtitle 2">
            <a:extLst>
              <a:ext uri="{FF2B5EF4-FFF2-40B4-BE49-F238E27FC236}">
                <a16:creationId xmlns:a16="http://schemas.microsoft.com/office/drawing/2014/main" id="{D7B0DBD0-B98D-4C78-ABA0-1FB291884787}"/>
              </a:ext>
            </a:extLst>
          </p:cNvPr>
          <p:cNvSpPr txBox="1">
            <a:spLocks/>
          </p:cNvSpPr>
          <p:nvPr/>
        </p:nvSpPr>
        <p:spPr>
          <a:xfrm>
            <a:off x="5425997" y="4996951"/>
            <a:ext cx="5675665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err="1"/>
              <a:t>Mà</a:t>
            </a:r>
            <a:r>
              <a:rPr lang="en-US" dirty="0"/>
              <a:t> MN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trực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AB</a:t>
            </a:r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941D9A0A-DD2B-4789-8BCF-26304136D437}"/>
              </a:ext>
            </a:extLst>
          </p:cNvPr>
          <p:cNvSpPr txBox="1">
            <a:spLocks/>
          </p:cNvSpPr>
          <p:nvPr/>
        </p:nvSpPr>
        <p:spPr>
          <a:xfrm>
            <a:off x="5425997" y="5416102"/>
            <a:ext cx="5675665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Do </a:t>
            </a:r>
            <a:r>
              <a:rPr lang="en-US" dirty="0" err="1"/>
              <a:t>đó</a:t>
            </a:r>
            <a:r>
              <a:rPr lang="en-US" dirty="0"/>
              <a:t> M, O, N </a:t>
            </a:r>
            <a:r>
              <a:rPr lang="en-US" dirty="0" err="1"/>
              <a:t>thẳng</a:t>
            </a:r>
            <a:r>
              <a:rPr lang="en-US" dirty="0"/>
              <a:t> </a:t>
            </a:r>
            <a:r>
              <a:rPr lang="en-US" dirty="0" err="1"/>
              <a:t>hàng</a:t>
            </a:r>
            <a:endParaRPr lang="en-US" dirty="0"/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21A3AEA1-30F2-4D71-93E9-E99272FD3C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532" y="3225232"/>
            <a:ext cx="3916680" cy="364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43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4" grpId="0"/>
      <p:bldP spid="26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60F892F-53AE-4350-9A5D-5D3286C92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638" y="102750"/>
            <a:ext cx="9144000" cy="447666"/>
          </a:xfrm>
        </p:spPr>
        <p:txBody>
          <a:bodyPr>
            <a:noAutofit/>
          </a:bodyPr>
          <a:lstStyle/>
          <a:p>
            <a:pPr algn="l"/>
            <a:r>
              <a:rPr lang="en-US" b="1" u="sng" dirty="0">
                <a:solidFill>
                  <a:srgbClr val="FF0000"/>
                </a:solidFill>
              </a:rPr>
              <a:t>III. BÀI TẬP LUYỆN TẬP:</a:t>
            </a:r>
          </a:p>
          <a:p>
            <a:pPr algn="l"/>
            <a:endParaRPr lang="en-US" b="1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B797517-A519-4434-9476-C688B6591B00}"/>
              </a:ext>
            </a:extLst>
          </p:cNvPr>
          <p:cNvCxnSpPr/>
          <p:nvPr/>
        </p:nvCxnSpPr>
        <p:spPr>
          <a:xfrm>
            <a:off x="5304811" y="2618919"/>
            <a:ext cx="0" cy="4225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ubtitle 2">
            <a:extLst>
              <a:ext uri="{FF2B5EF4-FFF2-40B4-BE49-F238E27FC236}">
                <a16:creationId xmlns:a16="http://schemas.microsoft.com/office/drawing/2014/main" id="{D5970098-DD98-44DB-A194-46D50B2F8F64}"/>
              </a:ext>
            </a:extLst>
          </p:cNvPr>
          <p:cNvSpPr txBox="1">
            <a:spLocks/>
          </p:cNvSpPr>
          <p:nvPr/>
        </p:nvSpPr>
        <p:spPr>
          <a:xfrm>
            <a:off x="5425998" y="4539607"/>
            <a:ext cx="5675665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err="1"/>
              <a:t>Nên</a:t>
            </a:r>
            <a:r>
              <a:rPr lang="en-US" dirty="0"/>
              <a:t>               </a:t>
            </a:r>
            <a:r>
              <a:rPr lang="en-US" dirty="0" err="1"/>
              <a:t>vuông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AH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cao</a:t>
            </a:r>
            <a:endParaRPr lang="en-US" dirty="0"/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B08D5C5-D2F3-4F07-BA82-31CD67C5D4EB}"/>
              </a:ext>
            </a:extLst>
          </p:cNvPr>
          <p:cNvSpPr txBox="1">
            <a:spLocks/>
          </p:cNvSpPr>
          <p:nvPr/>
        </p:nvSpPr>
        <p:spPr>
          <a:xfrm>
            <a:off x="5425998" y="4120456"/>
            <a:ext cx="3635125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</a:t>
            </a: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C66559-EC17-4EC8-B8C8-288217D07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233" y="501361"/>
            <a:ext cx="10751350" cy="2674089"/>
          </a:xfrm>
          <a:prstGeom prst="rect">
            <a:avLst/>
          </a:prstGeom>
        </p:spPr>
      </p:pic>
      <p:sp>
        <p:nvSpPr>
          <p:cNvPr id="24" name="Subtitle 2">
            <a:extLst>
              <a:ext uri="{FF2B5EF4-FFF2-40B4-BE49-F238E27FC236}">
                <a16:creationId xmlns:a16="http://schemas.microsoft.com/office/drawing/2014/main" id="{CFFD918D-0F77-448F-8A2C-2AD8BA3983CE}"/>
              </a:ext>
            </a:extLst>
          </p:cNvPr>
          <p:cNvSpPr txBox="1">
            <a:spLocks/>
          </p:cNvSpPr>
          <p:nvPr/>
        </p:nvSpPr>
        <p:spPr>
          <a:xfrm>
            <a:off x="8177817" y="3167933"/>
            <a:ext cx="1194102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err="1">
                <a:solidFill>
                  <a:srgbClr val="0070C0"/>
                </a:solidFill>
              </a:rPr>
              <a:t>Bài</a:t>
            </a:r>
            <a:r>
              <a:rPr lang="en-US" b="1" u="sng" dirty="0">
                <a:solidFill>
                  <a:srgbClr val="0070C0"/>
                </a:solidFill>
              </a:rPr>
              <a:t> </a:t>
            </a:r>
            <a:r>
              <a:rPr lang="en-US" b="1" u="sng" dirty="0" err="1">
                <a:solidFill>
                  <a:srgbClr val="0070C0"/>
                </a:solidFill>
              </a:rPr>
              <a:t>Giải</a:t>
            </a:r>
            <a:endParaRPr lang="en-US" b="1" u="sng" dirty="0">
              <a:solidFill>
                <a:srgbClr val="0070C0"/>
              </a:solidFill>
            </a:endParaRPr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FB21A3A9-8292-49C5-BE86-5C09B25EEFC1}"/>
              </a:ext>
            </a:extLst>
          </p:cNvPr>
          <p:cNvSpPr txBox="1">
            <a:spLocks/>
          </p:cNvSpPr>
          <p:nvPr/>
        </p:nvSpPr>
        <p:spPr>
          <a:xfrm>
            <a:off x="7754313" y="4130134"/>
            <a:ext cx="4807870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góc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nội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tiếp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chắn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nửa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đường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tròn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pPr algn="l"/>
            <a:endParaRPr lang="en-US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3DA321F4-55F8-4ED0-B454-91032E82E4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471872"/>
              </p:ext>
            </p:extLst>
          </p:nvPr>
        </p:nvGraphicFramePr>
        <p:xfrm>
          <a:off x="6130071" y="4569297"/>
          <a:ext cx="93662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82400" imgH="177480" progId="Equation.DSMT4">
                  <p:embed/>
                </p:oleObj>
              </mc:Choice>
              <mc:Fallback>
                <p:oleObj name="Equation" r:id="rId3" imgW="482400" imgH="17748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3DA321F4-55F8-4ED0-B454-91032E82E4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30071" y="4569297"/>
                        <a:ext cx="936625" cy="344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Subtitle 2">
            <a:extLst>
              <a:ext uri="{FF2B5EF4-FFF2-40B4-BE49-F238E27FC236}">
                <a16:creationId xmlns:a16="http://schemas.microsoft.com/office/drawing/2014/main" id="{D7B0DBD0-B98D-4C78-ABA0-1FB291884787}"/>
              </a:ext>
            </a:extLst>
          </p:cNvPr>
          <p:cNvSpPr txBox="1">
            <a:spLocks/>
          </p:cNvSpPr>
          <p:nvPr/>
        </p:nvSpPr>
        <p:spPr>
          <a:xfrm>
            <a:off x="5392325" y="5600989"/>
            <a:ext cx="6701172" cy="9026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err="1"/>
              <a:t>Mà</a:t>
            </a:r>
            <a:r>
              <a:rPr lang="en-US" dirty="0"/>
              <a:t> H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AB </a:t>
            </a:r>
          </a:p>
          <a:p>
            <a:pPr algn="l"/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Vì</a:t>
            </a:r>
            <a:r>
              <a:rPr lang="en-US" dirty="0">
                <a:solidFill>
                  <a:srgbClr val="C00000"/>
                </a:solidFill>
              </a:rPr>
              <a:t> MN </a:t>
            </a:r>
            <a:r>
              <a:rPr lang="en-US" dirty="0" err="1">
                <a:solidFill>
                  <a:srgbClr val="C00000"/>
                </a:solidFill>
              </a:rPr>
              <a:t>là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đường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trung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trực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của</a:t>
            </a:r>
            <a:r>
              <a:rPr lang="en-US" dirty="0">
                <a:solidFill>
                  <a:srgbClr val="C00000"/>
                </a:solidFill>
              </a:rPr>
              <a:t> AB)</a:t>
            </a:r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81E770-F8FE-4208-81F0-C3DF1B4262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5997" y="3595808"/>
            <a:ext cx="6667500" cy="4381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63DAEE7-3856-4EC4-8130-8C36985610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6887" y="3234182"/>
            <a:ext cx="3916680" cy="3557016"/>
          </a:xfrm>
          <a:prstGeom prst="rect">
            <a:avLst/>
          </a:prstGeom>
        </p:spPr>
      </p:pic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2E59569F-F831-4DF4-ACE9-356DE071DE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389773"/>
              </p:ext>
            </p:extLst>
          </p:nvPr>
        </p:nvGraphicFramePr>
        <p:xfrm>
          <a:off x="6321754" y="4065326"/>
          <a:ext cx="142875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36560" imgH="228600" progId="Equation.DSMT4">
                  <p:embed/>
                </p:oleObj>
              </mc:Choice>
              <mc:Fallback>
                <p:oleObj name="Equation" r:id="rId7" imgW="736560" imgH="22860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3DA321F4-55F8-4ED0-B454-91032E82E4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21754" y="4065326"/>
                        <a:ext cx="1428750" cy="442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A6454335-0926-4403-ACF4-F3EDEF7B05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187016"/>
              </p:ext>
            </p:extLst>
          </p:nvPr>
        </p:nvGraphicFramePr>
        <p:xfrm>
          <a:off x="5482905" y="5017374"/>
          <a:ext cx="22923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80800" imgH="203040" progId="Equation.DSMT4">
                  <p:embed/>
                </p:oleObj>
              </mc:Choice>
              <mc:Fallback>
                <p:oleObj name="Equation" r:id="rId9" imgW="1180800" imgH="20304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3DA321F4-55F8-4ED0-B454-91032E82E4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82905" y="5017374"/>
                        <a:ext cx="229235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Subtitle 2">
            <a:extLst>
              <a:ext uri="{FF2B5EF4-FFF2-40B4-BE49-F238E27FC236}">
                <a16:creationId xmlns:a16="http://schemas.microsoft.com/office/drawing/2014/main" id="{5E27041C-2A56-4B61-A817-9974635EBD37}"/>
              </a:ext>
            </a:extLst>
          </p:cNvPr>
          <p:cNvSpPr txBox="1">
            <a:spLocks/>
          </p:cNvSpPr>
          <p:nvPr/>
        </p:nvSpPr>
        <p:spPr>
          <a:xfrm>
            <a:off x="7889049" y="5039718"/>
            <a:ext cx="4807870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hệ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thức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lượng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pPr algn="l"/>
            <a:endParaRPr lang="en-US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2E8A86A8-B6B6-432D-BBBE-C4707E84F7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820875"/>
              </p:ext>
            </p:extLst>
          </p:nvPr>
        </p:nvGraphicFramePr>
        <p:xfrm>
          <a:off x="5506778" y="6379516"/>
          <a:ext cx="308133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587240" imgH="203040" progId="Equation.DSMT4">
                  <p:embed/>
                </p:oleObj>
              </mc:Choice>
              <mc:Fallback>
                <p:oleObj name="Equation" r:id="rId11" imgW="1587240" imgH="20304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A6454335-0926-4403-ACF4-F3EDEF7B05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506778" y="6379516"/>
                        <a:ext cx="3081338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067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4" grpId="0"/>
      <p:bldP spid="26" grpId="0"/>
      <p:bldP spid="32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60F892F-53AE-4350-9A5D-5D3286C92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638" y="102750"/>
            <a:ext cx="9144000" cy="447666"/>
          </a:xfrm>
        </p:spPr>
        <p:txBody>
          <a:bodyPr>
            <a:noAutofit/>
          </a:bodyPr>
          <a:lstStyle/>
          <a:p>
            <a:pPr algn="l"/>
            <a:r>
              <a:rPr lang="en-US" b="1" u="sng" dirty="0">
                <a:solidFill>
                  <a:srgbClr val="FF0000"/>
                </a:solidFill>
              </a:rPr>
              <a:t>III. BÀI TẬP LUYỆN TẬP:</a:t>
            </a:r>
          </a:p>
          <a:p>
            <a:pPr algn="l"/>
            <a:endParaRPr lang="en-US" b="1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B797517-A519-4434-9476-C688B6591B00}"/>
              </a:ext>
            </a:extLst>
          </p:cNvPr>
          <p:cNvCxnSpPr/>
          <p:nvPr/>
        </p:nvCxnSpPr>
        <p:spPr>
          <a:xfrm>
            <a:off x="4999657" y="2557120"/>
            <a:ext cx="0" cy="4225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ubtitle 2">
            <a:extLst>
              <a:ext uri="{FF2B5EF4-FFF2-40B4-BE49-F238E27FC236}">
                <a16:creationId xmlns:a16="http://schemas.microsoft.com/office/drawing/2014/main" id="{D5970098-DD98-44DB-A194-46D50B2F8F64}"/>
              </a:ext>
            </a:extLst>
          </p:cNvPr>
          <p:cNvSpPr txBox="1">
            <a:spLocks/>
          </p:cNvSpPr>
          <p:nvPr/>
        </p:nvSpPr>
        <p:spPr>
          <a:xfrm>
            <a:off x="5392324" y="6335224"/>
            <a:ext cx="5675665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err="1"/>
              <a:t>Nên</a:t>
            </a:r>
            <a:endParaRPr lang="en-ID" dirty="0">
              <a:solidFill>
                <a:srgbClr val="FF0000"/>
              </a:solidFill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B08D5C5-D2F3-4F07-BA82-31CD67C5D4EB}"/>
              </a:ext>
            </a:extLst>
          </p:cNvPr>
          <p:cNvSpPr txBox="1">
            <a:spLocks/>
          </p:cNvSpPr>
          <p:nvPr/>
        </p:nvSpPr>
        <p:spPr>
          <a:xfrm>
            <a:off x="5293107" y="3967616"/>
            <a:ext cx="3635125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*Ta </a:t>
            </a:r>
            <a:r>
              <a:rPr lang="en-US" dirty="0" err="1"/>
              <a:t>có</a:t>
            </a:r>
            <a:r>
              <a:rPr lang="en-US" dirty="0"/>
              <a:t>: </a:t>
            </a: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C66559-EC17-4EC8-B8C8-288217D07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469" y="514899"/>
            <a:ext cx="10564720" cy="2441421"/>
          </a:xfrm>
          <a:prstGeom prst="rect">
            <a:avLst/>
          </a:prstGeom>
        </p:spPr>
      </p:pic>
      <p:sp>
        <p:nvSpPr>
          <p:cNvPr id="24" name="Subtitle 2">
            <a:extLst>
              <a:ext uri="{FF2B5EF4-FFF2-40B4-BE49-F238E27FC236}">
                <a16:creationId xmlns:a16="http://schemas.microsoft.com/office/drawing/2014/main" id="{CFFD918D-0F77-448F-8A2C-2AD8BA3983CE}"/>
              </a:ext>
            </a:extLst>
          </p:cNvPr>
          <p:cNvSpPr txBox="1">
            <a:spLocks/>
          </p:cNvSpPr>
          <p:nvPr/>
        </p:nvSpPr>
        <p:spPr>
          <a:xfrm>
            <a:off x="8167182" y="2847953"/>
            <a:ext cx="1194102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err="1">
                <a:solidFill>
                  <a:srgbClr val="0070C0"/>
                </a:solidFill>
              </a:rPr>
              <a:t>Bài</a:t>
            </a:r>
            <a:r>
              <a:rPr lang="en-US" b="1" u="sng" dirty="0">
                <a:solidFill>
                  <a:srgbClr val="0070C0"/>
                </a:solidFill>
              </a:rPr>
              <a:t> </a:t>
            </a:r>
            <a:r>
              <a:rPr lang="en-US" b="1" u="sng" dirty="0" err="1">
                <a:solidFill>
                  <a:srgbClr val="0070C0"/>
                </a:solidFill>
              </a:rPr>
              <a:t>Giải</a:t>
            </a:r>
            <a:endParaRPr lang="en-US" b="1" u="sng" dirty="0">
              <a:solidFill>
                <a:srgbClr val="0070C0"/>
              </a:solidFill>
            </a:endParaRPr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FB21A3A9-8292-49C5-BE86-5C09B25EEFC1}"/>
              </a:ext>
            </a:extLst>
          </p:cNvPr>
          <p:cNvSpPr txBox="1">
            <a:spLocks/>
          </p:cNvSpPr>
          <p:nvPr/>
        </p:nvSpPr>
        <p:spPr>
          <a:xfrm>
            <a:off x="5392324" y="5595626"/>
            <a:ext cx="6697889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err="1"/>
              <a:t>Mà</a:t>
            </a:r>
            <a:r>
              <a:rPr lang="en-US" dirty="0"/>
              <a:t> tam </a:t>
            </a:r>
            <a:r>
              <a:rPr lang="en-US" dirty="0" err="1"/>
              <a:t>giác</a:t>
            </a:r>
            <a:r>
              <a:rPr lang="en-US" dirty="0"/>
              <a:t> AOB </a:t>
            </a:r>
            <a:r>
              <a:rPr lang="en-US" dirty="0" err="1"/>
              <a:t>cân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O </a:t>
            </a:r>
            <a:r>
              <a:rPr lang="en-US" dirty="0" err="1"/>
              <a:t>có</a:t>
            </a:r>
            <a:r>
              <a:rPr lang="en-US" dirty="0"/>
              <a:t> OH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giác</a:t>
            </a:r>
            <a:endParaRPr lang="en-US" dirty="0"/>
          </a:p>
          <a:p>
            <a:pPr algn="l"/>
            <a:endParaRPr lang="en-US" u="sng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/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3DA321F4-55F8-4ED0-B454-91032E82E4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066775"/>
              </p:ext>
            </p:extLst>
          </p:nvPr>
        </p:nvGraphicFramePr>
        <p:xfrm>
          <a:off x="5585673" y="5204453"/>
          <a:ext cx="180022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27000" imgH="228600" progId="Equation.DSMT4">
                  <p:embed/>
                </p:oleObj>
              </mc:Choice>
              <mc:Fallback>
                <p:oleObj name="Equation" r:id="rId3" imgW="927000" imgH="22860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3DA321F4-55F8-4ED0-B454-91032E82E4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85673" y="5204453"/>
                        <a:ext cx="1800225" cy="442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Subtitle 2">
            <a:extLst>
              <a:ext uri="{FF2B5EF4-FFF2-40B4-BE49-F238E27FC236}">
                <a16:creationId xmlns:a16="http://schemas.microsoft.com/office/drawing/2014/main" id="{D7B0DBD0-B98D-4C78-ABA0-1FB291884787}"/>
              </a:ext>
            </a:extLst>
          </p:cNvPr>
          <p:cNvSpPr txBox="1">
            <a:spLocks/>
          </p:cNvSpPr>
          <p:nvPr/>
        </p:nvSpPr>
        <p:spPr>
          <a:xfrm>
            <a:off x="9340217" y="4535978"/>
            <a:ext cx="2890232" cy="701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C00000"/>
                </a:solidFill>
              </a:rPr>
              <a:t>(TSLG </a:t>
            </a:r>
            <a:r>
              <a:rPr lang="en-US" dirty="0" err="1">
                <a:solidFill>
                  <a:srgbClr val="C00000"/>
                </a:solidFill>
              </a:rPr>
              <a:t>trong</a:t>
            </a:r>
            <a:r>
              <a:rPr lang="en-US" dirty="0">
                <a:solidFill>
                  <a:srgbClr val="C00000"/>
                </a:solidFill>
              </a:rPr>
              <a:t> tam </a:t>
            </a:r>
            <a:r>
              <a:rPr lang="en-US" dirty="0" err="1">
                <a:solidFill>
                  <a:srgbClr val="C00000"/>
                </a:solidFill>
              </a:rPr>
              <a:t>giác</a:t>
            </a:r>
            <a:r>
              <a:rPr lang="en-US" dirty="0">
                <a:solidFill>
                  <a:srgbClr val="C00000"/>
                </a:solidFill>
              </a:rPr>
              <a:t> AHO </a:t>
            </a:r>
            <a:r>
              <a:rPr lang="en-US" dirty="0" err="1">
                <a:solidFill>
                  <a:srgbClr val="C00000"/>
                </a:solidFill>
              </a:rPr>
              <a:t>vuông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tại</a:t>
            </a:r>
            <a:r>
              <a:rPr lang="en-US" dirty="0">
                <a:solidFill>
                  <a:srgbClr val="C00000"/>
                </a:solidFill>
              </a:rPr>
              <a:t> H)</a:t>
            </a:r>
          </a:p>
          <a:p>
            <a:pPr algn="l"/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63DAEE7-3856-4EC4-8130-8C36985610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6336" y="3170334"/>
            <a:ext cx="3916680" cy="3557016"/>
          </a:xfrm>
          <a:prstGeom prst="rect">
            <a:avLst/>
          </a:prstGeom>
        </p:spPr>
      </p:pic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2E59569F-F831-4DF4-ACE9-356DE071DE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7576480"/>
              </p:ext>
            </p:extLst>
          </p:nvPr>
        </p:nvGraphicFramePr>
        <p:xfrm>
          <a:off x="6310913" y="3700953"/>
          <a:ext cx="315118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25400" imgH="431640" progId="Equation.DSMT4">
                  <p:embed/>
                </p:oleObj>
              </mc:Choice>
              <mc:Fallback>
                <p:oleObj name="Equation" r:id="rId6" imgW="1625400" imgH="43164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2E59569F-F831-4DF4-ACE9-356DE071DE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310913" y="3700953"/>
                        <a:ext cx="3151187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A6454335-0926-4403-ACF4-F3EDEF7B05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020245"/>
              </p:ext>
            </p:extLst>
          </p:nvPr>
        </p:nvGraphicFramePr>
        <p:xfrm>
          <a:off x="5471145" y="4430304"/>
          <a:ext cx="3575050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841400" imgH="431640" progId="Equation.DSMT4">
                  <p:embed/>
                </p:oleObj>
              </mc:Choice>
              <mc:Fallback>
                <p:oleObj name="Equation" r:id="rId8" imgW="1841400" imgH="43164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A6454335-0926-4403-ACF4-F3EDEF7B05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471145" y="4430304"/>
                        <a:ext cx="3575050" cy="836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Subtitle 2">
            <a:extLst>
              <a:ext uri="{FF2B5EF4-FFF2-40B4-BE49-F238E27FC236}">
                <a16:creationId xmlns:a16="http://schemas.microsoft.com/office/drawing/2014/main" id="{5E27041C-2A56-4B61-A817-9974635EBD37}"/>
              </a:ext>
            </a:extLst>
          </p:cNvPr>
          <p:cNvSpPr txBox="1">
            <a:spLocks/>
          </p:cNvSpPr>
          <p:nvPr/>
        </p:nvSpPr>
        <p:spPr>
          <a:xfrm>
            <a:off x="9431283" y="3923555"/>
            <a:ext cx="4807870" cy="447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C00000"/>
                </a:solidFill>
              </a:rPr>
              <a:t>(H </a:t>
            </a:r>
            <a:r>
              <a:rPr lang="en-US" dirty="0" err="1">
                <a:solidFill>
                  <a:srgbClr val="C00000"/>
                </a:solidFill>
              </a:rPr>
              <a:t>là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trung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điểm</a:t>
            </a:r>
            <a:r>
              <a:rPr lang="en-US" dirty="0">
                <a:solidFill>
                  <a:srgbClr val="C00000"/>
                </a:solidFill>
              </a:rPr>
              <a:t> AB)</a:t>
            </a:r>
          </a:p>
          <a:p>
            <a:pPr algn="l"/>
            <a:endParaRPr lang="en-US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en-ID" dirty="0">
              <a:solidFill>
                <a:srgbClr val="FF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084BF2-7FD0-48F0-93AF-47C6CA1B908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04811" y="3292073"/>
            <a:ext cx="6762750" cy="466725"/>
          </a:xfrm>
          <a:prstGeom prst="rect">
            <a:avLst/>
          </a:prstGeom>
        </p:spPr>
      </p:pic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E658AAEF-1F6B-47D0-945B-73A872A5E3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173494"/>
              </p:ext>
            </p:extLst>
          </p:nvPr>
        </p:nvGraphicFramePr>
        <p:xfrm>
          <a:off x="6071559" y="6282147"/>
          <a:ext cx="3427413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765080" imgH="228600" progId="Equation.DSMT4">
                  <p:embed/>
                </p:oleObj>
              </mc:Choice>
              <mc:Fallback>
                <p:oleObj name="Equation" r:id="rId11" imgW="1765080" imgH="22860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3DA321F4-55F8-4ED0-B454-91032E82E4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071559" y="6282147"/>
                        <a:ext cx="3427413" cy="442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95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4" grpId="0"/>
      <p:bldP spid="26" grpId="0"/>
      <p:bldP spid="32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</TotalTime>
  <Words>440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39</cp:revision>
  <dcterms:created xsi:type="dcterms:W3CDTF">2021-02-15T08:04:00Z</dcterms:created>
  <dcterms:modified xsi:type="dcterms:W3CDTF">2021-02-16T05:28:24Z</dcterms:modified>
</cp:coreProperties>
</file>